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1" r:id="rId4"/>
  </p:sldMasterIdLst>
  <p:notesMasterIdLst>
    <p:notesMasterId r:id="rId30"/>
  </p:notesMasterIdLst>
  <p:sldIdLst>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eur" initials="A" lastIdx="15"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4F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3C387A-75DF-EEA3-5C33-C6ADB690F1F7}" v="6" dt="2023-05-19T08:38:20.2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67" d="100"/>
          <a:sy n="67" d="100"/>
        </p:scale>
        <p:origin x="108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0389AF-C43A-4E57-9D16-96C6279AFD56}" type="datetimeFigureOut">
              <a:rPr lang="nl-NL" smtClean="0"/>
              <a:t>22-5-2023</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8D3FEC-BA82-4F84-9C18-8731ABC98660}" type="slidenum">
              <a:rPr lang="nl-NL" smtClean="0"/>
              <a:t>‹#›</a:t>
            </a:fld>
            <a:endParaRPr lang="nl-NL"/>
          </a:p>
        </p:txBody>
      </p:sp>
    </p:spTree>
    <p:extLst>
      <p:ext uri="{BB962C8B-B14F-4D97-AF65-F5344CB8AC3E}">
        <p14:creationId xmlns:p14="http://schemas.microsoft.com/office/powerpoint/2010/main" val="40916283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3" name="Tijdelijke aanduiding voor notities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13129833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26610935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39457572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18346228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el en subtitel">
    <p:spTree>
      <p:nvGrpSpPr>
        <p:cNvPr id="1" name=""/>
        <p:cNvGrpSpPr/>
        <p:nvPr/>
      </p:nvGrpSpPr>
      <p:grpSpPr>
        <a:xfrm>
          <a:off x="0" y="0"/>
          <a:ext cx="0" cy="0"/>
          <a:chOff x="0" y="0"/>
          <a:chExt cx="0" cy="0"/>
        </a:xfrm>
      </p:grpSpPr>
      <p:sp>
        <p:nvSpPr>
          <p:cNvPr id="5" name="Shape 5"/>
          <p:cNvSpPr>
            <a:spLocks noGrp="1"/>
          </p:cNvSpPr>
          <p:nvPr>
            <p:ph type="title"/>
          </p:nvPr>
        </p:nvSpPr>
        <p:spPr>
          <a:xfrm>
            <a:off x="892971" y="1151934"/>
            <a:ext cx="7358063" cy="2321719"/>
          </a:xfrm>
          <a:prstGeom prst="rect">
            <a:avLst/>
          </a:prstGeom>
        </p:spPr>
        <p:txBody>
          <a:bodyPr anchor="b"/>
          <a:lstStyle/>
          <a:p>
            <a:pPr lvl="0">
              <a:defRPr sz="1800"/>
            </a:pPr>
            <a:r>
              <a:rPr sz="5625"/>
              <a:t>Titeltekst</a:t>
            </a:r>
          </a:p>
        </p:txBody>
      </p:sp>
      <p:sp>
        <p:nvSpPr>
          <p:cNvPr id="6" name="Shape 6"/>
          <p:cNvSpPr>
            <a:spLocks noGrp="1"/>
          </p:cNvSpPr>
          <p:nvPr>
            <p:ph type="body" idx="1"/>
          </p:nvPr>
        </p:nvSpPr>
        <p:spPr>
          <a:xfrm>
            <a:off x="892971" y="3536156"/>
            <a:ext cx="7358063" cy="794742"/>
          </a:xfrm>
          <a:prstGeom prst="rect">
            <a:avLst/>
          </a:prstGeom>
        </p:spPr>
        <p:txBody>
          <a:bodyPr anchor="t"/>
          <a:lstStyle>
            <a:lvl1pPr marL="0" indent="0" algn="ctr">
              <a:spcBef>
                <a:spcPts val="0"/>
              </a:spcBef>
              <a:buSzTx/>
              <a:buNone/>
              <a:defRPr sz="2251"/>
            </a:lvl1pPr>
            <a:lvl2pPr marL="0" indent="160725" algn="ctr">
              <a:spcBef>
                <a:spcPts val="0"/>
              </a:spcBef>
              <a:buSzTx/>
              <a:buNone/>
              <a:defRPr sz="2251"/>
            </a:lvl2pPr>
            <a:lvl3pPr marL="0" indent="321449" algn="ctr">
              <a:spcBef>
                <a:spcPts val="0"/>
              </a:spcBef>
              <a:buSzTx/>
              <a:buNone/>
              <a:defRPr sz="2251"/>
            </a:lvl3pPr>
            <a:lvl4pPr marL="0" indent="482175" algn="ctr">
              <a:spcBef>
                <a:spcPts val="0"/>
              </a:spcBef>
              <a:buSzTx/>
              <a:buNone/>
              <a:defRPr sz="2251"/>
            </a:lvl4pPr>
            <a:lvl5pPr marL="0" indent="642899" algn="ctr">
              <a:spcBef>
                <a:spcPts val="0"/>
              </a:spcBef>
              <a:buSzTx/>
              <a:buNone/>
              <a:defRPr sz="2251"/>
            </a:lvl5pPr>
          </a:lstStyle>
          <a:p>
            <a:pPr lvl="0">
              <a:defRPr sz="1800"/>
            </a:pPr>
            <a:r>
              <a:rPr sz="2251"/>
              <a:t>Hoofdtekst - niveau één</a:t>
            </a:r>
          </a:p>
          <a:p>
            <a:pPr lvl="1">
              <a:defRPr sz="1800"/>
            </a:pPr>
            <a:r>
              <a:rPr sz="2251"/>
              <a:t>Hoofdtekst - niveau twee</a:t>
            </a:r>
          </a:p>
          <a:p>
            <a:pPr lvl="2">
              <a:defRPr sz="1800"/>
            </a:pPr>
            <a:r>
              <a:rPr sz="2251"/>
              <a:t>Hoofdtekst - niveau drie</a:t>
            </a:r>
          </a:p>
          <a:p>
            <a:pPr lvl="3">
              <a:defRPr sz="1800"/>
            </a:pPr>
            <a:r>
              <a:rPr sz="2251"/>
              <a:t>Hoofdtekst - niveau vier</a:t>
            </a:r>
          </a:p>
          <a:p>
            <a:pPr lvl="4">
              <a:defRPr sz="1800"/>
            </a:pPr>
            <a:r>
              <a:rPr sz="2251"/>
              <a:t>Hoofdtekst - niveau vijf</a:t>
            </a:r>
          </a:p>
        </p:txBody>
      </p:sp>
    </p:spTree>
    <p:extLst>
      <p:ext uri="{BB962C8B-B14F-4D97-AF65-F5344CB8AC3E}">
        <p14:creationId xmlns:p14="http://schemas.microsoft.com/office/powerpoint/2010/main" val="331973828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Foto - verticaal">
    <p:spTree>
      <p:nvGrpSpPr>
        <p:cNvPr id="1" name=""/>
        <p:cNvGrpSpPr/>
        <p:nvPr/>
      </p:nvGrpSpPr>
      <p:grpSpPr>
        <a:xfrm>
          <a:off x="0" y="0"/>
          <a:ext cx="0" cy="0"/>
          <a:chOff x="0" y="0"/>
          <a:chExt cx="0" cy="0"/>
        </a:xfrm>
      </p:grpSpPr>
      <p:sp>
        <p:nvSpPr>
          <p:cNvPr id="13" name="Shape 13"/>
          <p:cNvSpPr>
            <a:spLocks noGrp="1"/>
          </p:cNvSpPr>
          <p:nvPr>
            <p:ph type="title"/>
          </p:nvPr>
        </p:nvSpPr>
        <p:spPr>
          <a:xfrm>
            <a:off x="669728" y="446484"/>
            <a:ext cx="3750469" cy="2803922"/>
          </a:xfrm>
          <a:prstGeom prst="rect">
            <a:avLst/>
          </a:prstGeom>
        </p:spPr>
        <p:txBody>
          <a:bodyPr anchor="b"/>
          <a:lstStyle>
            <a:lvl1pPr>
              <a:defRPr sz="4219"/>
            </a:lvl1pPr>
          </a:lstStyle>
          <a:p>
            <a:pPr lvl="0">
              <a:defRPr sz="1800"/>
            </a:pPr>
            <a:r>
              <a:rPr sz="4219"/>
              <a:t>Titeltekst</a:t>
            </a:r>
          </a:p>
        </p:txBody>
      </p:sp>
      <p:sp>
        <p:nvSpPr>
          <p:cNvPr id="14" name="Shape 14"/>
          <p:cNvSpPr>
            <a:spLocks noGrp="1"/>
          </p:cNvSpPr>
          <p:nvPr>
            <p:ph type="body" idx="1"/>
          </p:nvPr>
        </p:nvSpPr>
        <p:spPr>
          <a:xfrm>
            <a:off x="669728" y="3348637"/>
            <a:ext cx="3750469" cy="2884289"/>
          </a:xfrm>
          <a:prstGeom prst="rect">
            <a:avLst/>
          </a:prstGeom>
        </p:spPr>
        <p:txBody>
          <a:bodyPr anchor="t"/>
          <a:lstStyle>
            <a:lvl1pPr marL="0" indent="0" algn="ctr">
              <a:spcBef>
                <a:spcPts val="0"/>
              </a:spcBef>
              <a:buSzTx/>
              <a:buNone/>
              <a:defRPr sz="2251"/>
            </a:lvl1pPr>
            <a:lvl2pPr marL="0" indent="160725" algn="ctr">
              <a:spcBef>
                <a:spcPts val="0"/>
              </a:spcBef>
              <a:buSzTx/>
              <a:buNone/>
              <a:defRPr sz="2251"/>
            </a:lvl2pPr>
            <a:lvl3pPr marL="0" indent="321449" algn="ctr">
              <a:spcBef>
                <a:spcPts val="0"/>
              </a:spcBef>
              <a:buSzTx/>
              <a:buNone/>
              <a:defRPr sz="2251"/>
            </a:lvl3pPr>
            <a:lvl4pPr marL="0" indent="482175" algn="ctr">
              <a:spcBef>
                <a:spcPts val="0"/>
              </a:spcBef>
              <a:buSzTx/>
              <a:buNone/>
              <a:defRPr sz="2251"/>
            </a:lvl4pPr>
            <a:lvl5pPr marL="0" indent="642899" algn="ctr">
              <a:spcBef>
                <a:spcPts val="0"/>
              </a:spcBef>
              <a:buSzTx/>
              <a:buNone/>
              <a:defRPr sz="2251"/>
            </a:lvl5pPr>
          </a:lstStyle>
          <a:p>
            <a:pPr lvl="0">
              <a:defRPr sz="1800"/>
            </a:pPr>
            <a:r>
              <a:rPr sz="2251"/>
              <a:t>Hoofdtekst - niveau één</a:t>
            </a:r>
          </a:p>
          <a:p>
            <a:pPr lvl="1">
              <a:defRPr sz="1800"/>
            </a:pPr>
            <a:r>
              <a:rPr sz="2251"/>
              <a:t>Hoofdtekst - niveau twee</a:t>
            </a:r>
          </a:p>
          <a:p>
            <a:pPr lvl="2">
              <a:defRPr sz="1800"/>
            </a:pPr>
            <a:r>
              <a:rPr sz="2251"/>
              <a:t>Hoofdtekst - niveau drie</a:t>
            </a:r>
          </a:p>
          <a:p>
            <a:pPr lvl="3">
              <a:defRPr sz="1800"/>
            </a:pPr>
            <a:r>
              <a:rPr sz="2251"/>
              <a:t>Hoofdtekst - niveau vier</a:t>
            </a:r>
          </a:p>
          <a:p>
            <a:pPr lvl="4">
              <a:defRPr sz="1800"/>
            </a:pPr>
            <a:r>
              <a:rPr sz="2251"/>
              <a:t>Hoofdtekst - niveau vijf</a:t>
            </a:r>
          </a:p>
        </p:txBody>
      </p:sp>
    </p:spTree>
    <p:extLst>
      <p:ext uri="{BB962C8B-B14F-4D97-AF65-F5344CB8AC3E}">
        <p14:creationId xmlns:p14="http://schemas.microsoft.com/office/powerpoint/2010/main" val="3473825530"/>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el en opsomming">
    <p:spTree>
      <p:nvGrpSpPr>
        <p:cNvPr id="1" name=""/>
        <p:cNvGrpSpPr/>
        <p:nvPr/>
      </p:nvGrpSpPr>
      <p:grpSpPr>
        <a:xfrm>
          <a:off x="0" y="0"/>
          <a:ext cx="0" cy="0"/>
          <a:chOff x="0" y="0"/>
          <a:chExt cx="0" cy="0"/>
        </a:xfrm>
      </p:grpSpPr>
      <p:sp>
        <p:nvSpPr>
          <p:cNvPr id="18" name="Shape 18"/>
          <p:cNvSpPr>
            <a:spLocks noGrp="1"/>
          </p:cNvSpPr>
          <p:nvPr>
            <p:ph type="title"/>
          </p:nvPr>
        </p:nvSpPr>
        <p:spPr>
          <a:prstGeom prst="rect">
            <a:avLst/>
          </a:prstGeom>
        </p:spPr>
        <p:txBody>
          <a:bodyPr/>
          <a:lstStyle/>
          <a:p>
            <a:pPr lvl="0">
              <a:defRPr sz="1800"/>
            </a:pPr>
            <a:r>
              <a:rPr sz="5625"/>
              <a:t>Titeltekst</a:t>
            </a:r>
          </a:p>
        </p:txBody>
      </p:sp>
      <p:sp>
        <p:nvSpPr>
          <p:cNvPr id="19" name="Shape 19"/>
          <p:cNvSpPr>
            <a:spLocks noGrp="1"/>
          </p:cNvSpPr>
          <p:nvPr>
            <p:ph type="body" idx="1"/>
          </p:nvPr>
        </p:nvSpPr>
        <p:spPr>
          <a:prstGeom prst="rect">
            <a:avLst/>
          </a:prstGeom>
        </p:spPr>
        <p:txBody>
          <a:bodyPr/>
          <a:lstStyle/>
          <a:p>
            <a:pPr lvl="0">
              <a:defRPr sz="1800"/>
            </a:pPr>
            <a:r>
              <a:rPr sz="2531"/>
              <a:t>Hoofdtekst - niveau één</a:t>
            </a:r>
          </a:p>
          <a:p>
            <a:pPr lvl="1">
              <a:defRPr sz="1800"/>
            </a:pPr>
            <a:r>
              <a:rPr sz="2531"/>
              <a:t>Hoofdtekst - niveau twee</a:t>
            </a:r>
          </a:p>
          <a:p>
            <a:pPr lvl="2">
              <a:defRPr sz="1800"/>
            </a:pPr>
            <a:r>
              <a:rPr sz="2531"/>
              <a:t>Hoofdtekst - niveau drie</a:t>
            </a:r>
          </a:p>
          <a:p>
            <a:pPr lvl="3">
              <a:defRPr sz="1800"/>
            </a:pPr>
            <a:r>
              <a:rPr sz="2531"/>
              <a:t>Hoofdtekst - niveau vier</a:t>
            </a:r>
          </a:p>
          <a:p>
            <a:pPr lvl="4">
              <a:defRPr sz="1800"/>
            </a:pPr>
            <a:r>
              <a:rPr sz="2531"/>
              <a:t>Hoofdtekst - niveau vijf</a:t>
            </a:r>
          </a:p>
        </p:txBody>
      </p:sp>
    </p:spTree>
    <p:extLst>
      <p:ext uri="{BB962C8B-B14F-4D97-AF65-F5344CB8AC3E}">
        <p14:creationId xmlns:p14="http://schemas.microsoft.com/office/powerpoint/2010/main" val="2305188808"/>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el, opsomming en foto">
    <p:spTree>
      <p:nvGrpSpPr>
        <p:cNvPr id="1" name=""/>
        <p:cNvGrpSpPr/>
        <p:nvPr/>
      </p:nvGrpSpPr>
      <p:grpSpPr>
        <a:xfrm>
          <a:off x="0" y="0"/>
          <a:ext cx="0" cy="0"/>
          <a:chOff x="0" y="0"/>
          <a:chExt cx="0" cy="0"/>
        </a:xfrm>
      </p:grpSpPr>
      <p:sp>
        <p:nvSpPr>
          <p:cNvPr id="21" name="Shape 21"/>
          <p:cNvSpPr>
            <a:spLocks noGrp="1"/>
          </p:cNvSpPr>
          <p:nvPr>
            <p:ph type="title"/>
          </p:nvPr>
        </p:nvSpPr>
        <p:spPr>
          <a:prstGeom prst="rect">
            <a:avLst/>
          </a:prstGeom>
        </p:spPr>
        <p:txBody>
          <a:bodyPr/>
          <a:lstStyle/>
          <a:p>
            <a:pPr lvl="0">
              <a:defRPr sz="1800"/>
            </a:pPr>
            <a:r>
              <a:rPr sz="5625"/>
              <a:t>Titeltekst</a:t>
            </a:r>
          </a:p>
        </p:txBody>
      </p:sp>
      <p:sp>
        <p:nvSpPr>
          <p:cNvPr id="22" name="Shape 22"/>
          <p:cNvSpPr>
            <a:spLocks noGrp="1"/>
          </p:cNvSpPr>
          <p:nvPr>
            <p:ph type="body" idx="1"/>
          </p:nvPr>
        </p:nvSpPr>
        <p:spPr>
          <a:xfrm>
            <a:off x="669728" y="1830590"/>
            <a:ext cx="3750469" cy="4420195"/>
          </a:xfrm>
          <a:prstGeom prst="rect">
            <a:avLst/>
          </a:prstGeom>
        </p:spPr>
        <p:txBody>
          <a:bodyPr/>
          <a:lstStyle>
            <a:lvl1pPr marL="241087" indent="-241087">
              <a:spcBef>
                <a:spcPts val="2251"/>
              </a:spcBef>
              <a:defRPr sz="1969"/>
            </a:lvl1pPr>
            <a:lvl2pPr marL="482175" indent="-241087">
              <a:spcBef>
                <a:spcPts val="2251"/>
              </a:spcBef>
              <a:defRPr sz="1969"/>
            </a:lvl2pPr>
            <a:lvl3pPr marL="723261" indent="-241087">
              <a:spcBef>
                <a:spcPts val="2251"/>
              </a:spcBef>
              <a:defRPr sz="1969"/>
            </a:lvl3pPr>
            <a:lvl4pPr marL="964348" indent="-241087">
              <a:spcBef>
                <a:spcPts val="2251"/>
              </a:spcBef>
              <a:defRPr sz="1969"/>
            </a:lvl4pPr>
            <a:lvl5pPr marL="1205435" indent="-241087">
              <a:spcBef>
                <a:spcPts val="2251"/>
              </a:spcBef>
              <a:defRPr sz="1969"/>
            </a:lvl5pPr>
          </a:lstStyle>
          <a:p>
            <a:pPr lvl="0">
              <a:defRPr sz="1800"/>
            </a:pPr>
            <a:r>
              <a:rPr sz="1969"/>
              <a:t>Hoofdtekst - niveau één</a:t>
            </a:r>
          </a:p>
          <a:p>
            <a:pPr lvl="1">
              <a:defRPr sz="1800"/>
            </a:pPr>
            <a:r>
              <a:rPr sz="1969"/>
              <a:t>Hoofdtekst - niveau twee</a:t>
            </a:r>
          </a:p>
          <a:p>
            <a:pPr lvl="2">
              <a:defRPr sz="1800"/>
            </a:pPr>
            <a:r>
              <a:rPr sz="1969"/>
              <a:t>Hoofdtekst - niveau drie</a:t>
            </a:r>
          </a:p>
          <a:p>
            <a:pPr lvl="3">
              <a:defRPr sz="1800"/>
            </a:pPr>
            <a:r>
              <a:rPr sz="1969"/>
              <a:t>Hoofdtekst - niveau vier</a:t>
            </a:r>
          </a:p>
          <a:p>
            <a:pPr lvl="4">
              <a:defRPr sz="1800"/>
            </a:pPr>
            <a:r>
              <a:rPr sz="1969"/>
              <a:t>Hoofdtekst - niveau vijf</a:t>
            </a:r>
          </a:p>
        </p:txBody>
      </p:sp>
    </p:spTree>
    <p:extLst>
      <p:ext uri="{BB962C8B-B14F-4D97-AF65-F5344CB8AC3E}">
        <p14:creationId xmlns:p14="http://schemas.microsoft.com/office/powerpoint/2010/main" val="3469361492"/>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Opsommingstekens">
    <p:spTree>
      <p:nvGrpSpPr>
        <p:cNvPr id="1" name=""/>
        <p:cNvGrpSpPr/>
        <p:nvPr/>
      </p:nvGrpSpPr>
      <p:grpSpPr>
        <a:xfrm>
          <a:off x="0" y="0"/>
          <a:ext cx="0" cy="0"/>
          <a:chOff x="0" y="0"/>
          <a:chExt cx="0" cy="0"/>
        </a:xfrm>
      </p:grpSpPr>
      <p:sp>
        <p:nvSpPr>
          <p:cNvPr id="24" name="Shape 24"/>
          <p:cNvSpPr>
            <a:spLocks noGrp="1"/>
          </p:cNvSpPr>
          <p:nvPr>
            <p:ph type="body" idx="1"/>
          </p:nvPr>
        </p:nvSpPr>
        <p:spPr>
          <a:xfrm>
            <a:off x="669729" y="892972"/>
            <a:ext cx="7804547" cy="5072063"/>
          </a:xfrm>
          <a:prstGeom prst="rect">
            <a:avLst/>
          </a:prstGeom>
        </p:spPr>
        <p:txBody>
          <a:bodyPr/>
          <a:lstStyle/>
          <a:p>
            <a:pPr lvl="0">
              <a:defRPr sz="1800"/>
            </a:pPr>
            <a:r>
              <a:rPr sz="2531"/>
              <a:t>Hoofdtekst - niveau één</a:t>
            </a:r>
          </a:p>
          <a:p>
            <a:pPr lvl="1">
              <a:defRPr sz="1800"/>
            </a:pPr>
            <a:r>
              <a:rPr sz="2531"/>
              <a:t>Hoofdtekst - niveau twee</a:t>
            </a:r>
          </a:p>
          <a:p>
            <a:pPr lvl="2">
              <a:defRPr sz="1800"/>
            </a:pPr>
            <a:r>
              <a:rPr sz="2531"/>
              <a:t>Hoofdtekst - niveau drie</a:t>
            </a:r>
          </a:p>
          <a:p>
            <a:pPr lvl="3">
              <a:defRPr sz="1800"/>
            </a:pPr>
            <a:r>
              <a:rPr sz="2531"/>
              <a:t>Hoofdtekst - niveau vier</a:t>
            </a:r>
          </a:p>
          <a:p>
            <a:pPr lvl="4">
              <a:defRPr sz="1800"/>
            </a:pPr>
            <a:r>
              <a:rPr sz="2531"/>
              <a:t>Hoofdtekst - niveau vijf</a:t>
            </a:r>
          </a:p>
        </p:txBody>
      </p:sp>
    </p:spTree>
    <p:extLst>
      <p:ext uri="{BB962C8B-B14F-4D97-AF65-F5344CB8AC3E}">
        <p14:creationId xmlns:p14="http://schemas.microsoft.com/office/powerpoint/2010/main" val="2609968924"/>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Foto - driemaal">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8004866"/>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Citaat">
    <p:spTree>
      <p:nvGrpSpPr>
        <p:cNvPr id="1" name=""/>
        <p:cNvGrpSpPr/>
        <p:nvPr/>
      </p:nvGrpSpPr>
      <p:grpSpPr>
        <a:xfrm>
          <a:off x="0" y="0"/>
          <a:ext cx="0" cy="0"/>
          <a:chOff x="0" y="0"/>
          <a:chExt cx="0" cy="0"/>
        </a:xfrm>
      </p:grpSpPr>
    </p:spTree>
    <p:extLst>
      <p:ext uri="{BB962C8B-B14F-4D97-AF65-F5344CB8AC3E}">
        <p14:creationId xmlns:p14="http://schemas.microsoft.com/office/powerpoint/2010/main" val="590610234"/>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9315889"/>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0942281"/>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669729" y="312543"/>
            <a:ext cx="7804547" cy="151804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rmAutofit/>
          </a:bodyPr>
          <a:lstStyle/>
          <a:p>
            <a:pPr lvl="0">
              <a:defRPr sz="1800"/>
            </a:pPr>
            <a:r>
              <a:rPr sz="5625"/>
              <a:t>Titeltekst</a:t>
            </a:r>
          </a:p>
        </p:txBody>
      </p:sp>
      <p:sp>
        <p:nvSpPr>
          <p:cNvPr id="3" name="Shape 3"/>
          <p:cNvSpPr>
            <a:spLocks noGrp="1"/>
          </p:cNvSpPr>
          <p:nvPr>
            <p:ph type="body" idx="1"/>
          </p:nvPr>
        </p:nvSpPr>
        <p:spPr>
          <a:xfrm>
            <a:off x="669729" y="1830590"/>
            <a:ext cx="7804547" cy="442019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rmAutofit/>
          </a:bodyPr>
          <a:lstStyle/>
          <a:p>
            <a:pPr lvl="0">
              <a:defRPr sz="1800"/>
            </a:pPr>
            <a:r>
              <a:rPr sz="2531"/>
              <a:t>Hoofdtekst - niveau één</a:t>
            </a:r>
          </a:p>
          <a:p>
            <a:pPr lvl="1">
              <a:defRPr sz="1800"/>
            </a:pPr>
            <a:r>
              <a:rPr sz="2531"/>
              <a:t>Hoofdtekst - niveau twee</a:t>
            </a:r>
          </a:p>
          <a:p>
            <a:pPr lvl="2">
              <a:defRPr sz="1800"/>
            </a:pPr>
            <a:r>
              <a:rPr sz="2531"/>
              <a:t>Hoofdtekst - niveau drie</a:t>
            </a:r>
          </a:p>
          <a:p>
            <a:pPr lvl="3">
              <a:defRPr sz="1800"/>
            </a:pPr>
            <a:r>
              <a:rPr sz="2531"/>
              <a:t>Hoofdtekst - niveau vier</a:t>
            </a:r>
          </a:p>
          <a:p>
            <a:pPr lvl="4">
              <a:defRPr sz="1800"/>
            </a:pPr>
            <a:r>
              <a:rPr sz="2531"/>
              <a:t>Hoofdtekst - niveau vijf</a:t>
            </a:r>
          </a:p>
        </p:txBody>
      </p:sp>
    </p:spTree>
    <p:extLst>
      <p:ext uri="{BB962C8B-B14F-4D97-AF65-F5344CB8AC3E}">
        <p14:creationId xmlns:p14="http://schemas.microsoft.com/office/powerpoint/2010/main" val="974077737"/>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Lst>
  <p:transition spd="med"/>
  <p:txStyles>
    <p:titleStyle>
      <a:lvl1pPr algn="ctr" defTabSz="410740">
        <a:defRPr sz="5625">
          <a:latin typeface="+mn-lt"/>
          <a:ea typeface="+mn-ea"/>
          <a:cs typeface="+mn-cs"/>
          <a:sym typeface="Helvetica Light"/>
        </a:defRPr>
      </a:lvl1pPr>
      <a:lvl2pPr indent="160725" algn="ctr" defTabSz="410740">
        <a:defRPr sz="5625">
          <a:latin typeface="+mn-lt"/>
          <a:ea typeface="+mn-ea"/>
          <a:cs typeface="+mn-cs"/>
          <a:sym typeface="Helvetica Light"/>
        </a:defRPr>
      </a:lvl2pPr>
      <a:lvl3pPr indent="321449" algn="ctr" defTabSz="410740">
        <a:defRPr sz="5625">
          <a:latin typeface="+mn-lt"/>
          <a:ea typeface="+mn-ea"/>
          <a:cs typeface="+mn-cs"/>
          <a:sym typeface="Helvetica Light"/>
        </a:defRPr>
      </a:lvl3pPr>
      <a:lvl4pPr indent="482175" algn="ctr" defTabSz="410740">
        <a:defRPr sz="5625">
          <a:latin typeface="+mn-lt"/>
          <a:ea typeface="+mn-ea"/>
          <a:cs typeface="+mn-cs"/>
          <a:sym typeface="Helvetica Light"/>
        </a:defRPr>
      </a:lvl4pPr>
      <a:lvl5pPr indent="642899" algn="ctr" defTabSz="410740">
        <a:defRPr sz="5625">
          <a:latin typeface="+mn-lt"/>
          <a:ea typeface="+mn-ea"/>
          <a:cs typeface="+mn-cs"/>
          <a:sym typeface="Helvetica Light"/>
        </a:defRPr>
      </a:lvl5pPr>
      <a:lvl6pPr indent="803623" algn="ctr" defTabSz="410740">
        <a:defRPr sz="5625">
          <a:latin typeface="+mn-lt"/>
          <a:ea typeface="+mn-ea"/>
          <a:cs typeface="+mn-cs"/>
          <a:sym typeface="Helvetica Light"/>
        </a:defRPr>
      </a:lvl6pPr>
      <a:lvl7pPr indent="964348" algn="ctr" defTabSz="410740">
        <a:defRPr sz="5625">
          <a:latin typeface="+mn-lt"/>
          <a:ea typeface="+mn-ea"/>
          <a:cs typeface="+mn-cs"/>
          <a:sym typeface="Helvetica Light"/>
        </a:defRPr>
      </a:lvl7pPr>
      <a:lvl8pPr indent="1125073" algn="ctr" defTabSz="410740">
        <a:defRPr sz="5625">
          <a:latin typeface="+mn-lt"/>
          <a:ea typeface="+mn-ea"/>
          <a:cs typeface="+mn-cs"/>
          <a:sym typeface="Helvetica Light"/>
        </a:defRPr>
      </a:lvl8pPr>
      <a:lvl9pPr indent="1285797" algn="ctr" defTabSz="410740">
        <a:defRPr sz="5625">
          <a:latin typeface="+mn-lt"/>
          <a:ea typeface="+mn-ea"/>
          <a:cs typeface="+mn-cs"/>
          <a:sym typeface="Helvetica Light"/>
        </a:defRPr>
      </a:lvl9pPr>
    </p:titleStyle>
    <p:bodyStyle>
      <a:lvl1pPr marL="312520" indent="-312520" defTabSz="410740">
        <a:spcBef>
          <a:spcPts val="2953"/>
        </a:spcBef>
        <a:buSzPct val="75000"/>
        <a:buChar char="•"/>
        <a:defRPr sz="2531">
          <a:latin typeface="+mn-lt"/>
          <a:ea typeface="+mn-ea"/>
          <a:cs typeface="+mn-cs"/>
          <a:sym typeface="Helvetica Light"/>
        </a:defRPr>
      </a:lvl1pPr>
      <a:lvl2pPr marL="625040" indent="-312520" defTabSz="410740">
        <a:spcBef>
          <a:spcPts val="2953"/>
        </a:spcBef>
        <a:buSzPct val="75000"/>
        <a:buChar char="•"/>
        <a:defRPr sz="2531">
          <a:latin typeface="+mn-lt"/>
          <a:ea typeface="+mn-ea"/>
          <a:cs typeface="+mn-cs"/>
          <a:sym typeface="Helvetica Light"/>
        </a:defRPr>
      </a:lvl2pPr>
      <a:lvl3pPr marL="937561" indent="-312520" defTabSz="410740">
        <a:spcBef>
          <a:spcPts val="2953"/>
        </a:spcBef>
        <a:buSzPct val="75000"/>
        <a:buChar char="•"/>
        <a:defRPr sz="2531">
          <a:latin typeface="+mn-lt"/>
          <a:ea typeface="+mn-ea"/>
          <a:cs typeface="+mn-cs"/>
          <a:sym typeface="Helvetica Light"/>
        </a:defRPr>
      </a:lvl3pPr>
      <a:lvl4pPr marL="1250081" indent="-312520" defTabSz="410740">
        <a:spcBef>
          <a:spcPts val="2953"/>
        </a:spcBef>
        <a:buSzPct val="75000"/>
        <a:buChar char="•"/>
        <a:defRPr sz="2531">
          <a:latin typeface="+mn-lt"/>
          <a:ea typeface="+mn-ea"/>
          <a:cs typeface="+mn-cs"/>
          <a:sym typeface="Helvetica Light"/>
        </a:defRPr>
      </a:lvl4pPr>
      <a:lvl5pPr marL="1562601" indent="-312520" defTabSz="410740">
        <a:spcBef>
          <a:spcPts val="2953"/>
        </a:spcBef>
        <a:buSzPct val="75000"/>
        <a:buChar char="•"/>
        <a:defRPr sz="2531">
          <a:latin typeface="+mn-lt"/>
          <a:ea typeface="+mn-ea"/>
          <a:cs typeface="+mn-cs"/>
          <a:sym typeface="Helvetica Light"/>
        </a:defRPr>
      </a:lvl5pPr>
      <a:lvl6pPr marL="1875121" indent="-312520" defTabSz="410740">
        <a:spcBef>
          <a:spcPts val="2953"/>
        </a:spcBef>
        <a:buSzPct val="75000"/>
        <a:buChar char="•"/>
        <a:defRPr sz="2531">
          <a:latin typeface="+mn-lt"/>
          <a:ea typeface="+mn-ea"/>
          <a:cs typeface="+mn-cs"/>
          <a:sym typeface="Helvetica Light"/>
        </a:defRPr>
      </a:lvl6pPr>
      <a:lvl7pPr marL="2187641" indent="-312520" defTabSz="410740">
        <a:spcBef>
          <a:spcPts val="2953"/>
        </a:spcBef>
        <a:buSzPct val="75000"/>
        <a:buChar char="•"/>
        <a:defRPr sz="2531">
          <a:latin typeface="+mn-lt"/>
          <a:ea typeface="+mn-ea"/>
          <a:cs typeface="+mn-cs"/>
          <a:sym typeface="Helvetica Light"/>
        </a:defRPr>
      </a:lvl7pPr>
      <a:lvl8pPr marL="2500161" indent="-312520" defTabSz="410740">
        <a:spcBef>
          <a:spcPts val="2953"/>
        </a:spcBef>
        <a:buSzPct val="75000"/>
        <a:buChar char="•"/>
        <a:defRPr sz="2531">
          <a:latin typeface="+mn-lt"/>
          <a:ea typeface="+mn-ea"/>
          <a:cs typeface="+mn-cs"/>
          <a:sym typeface="Helvetica Light"/>
        </a:defRPr>
      </a:lvl8pPr>
      <a:lvl9pPr marL="2812682" indent="-312520" defTabSz="410740">
        <a:spcBef>
          <a:spcPts val="2953"/>
        </a:spcBef>
        <a:buSzPct val="75000"/>
        <a:buChar char="•"/>
        <a:defRPr sz="2531">
          <a:latin typeface="+mn-lt"/>
          <a:ea typeface="+mn-ea"/>
          <a:cs typeface="+mn-cs"/>
          <a:sym typeface="Helvetica Light"/>
        </a:defRPr>
      </a:lvl9pPr>
    </p:bodyStyle>
    <p:otherStyle>
      <a:lvl1pPr algn="ctr" defTabSz="410740">
        <a:defRPr>
          <a:solidFill>
            <a:schemeClr val="tx1"/>
          </a:solidFill>
          <a:latin typeface="+mn-lt"/>
          <a:ea typeface="+mn-ea"/>
          <a:cs typeface="+mn-cs"/>
          <a:sym typeface="Helvetica Light"/>
        </a:defRPr>
      </a:lvl1pPr>
      <a:lvl2pPr indent="160725" algn="ctr" defTabSz="410740">
        <a:defRPr>
          <a:solidFill>
            <a:schemeClr val="tx1"/>
          </a:solidFill>
          <a:latin typeface="+mn-lt"/>
          <a:ea typeface="+mn-ea"/>
          <a:cs typeface="+mn-cs"/>
          <a:sym typeface="Helvetica Light"/>
        </a:defRPr>
      </a:lvl2pPr>
      <a:lvl3pPr indent="321449" algn="ctr" defTabSz="410740">
        <a:defRPr>
          <a:solidFill>
            <a:schemeClr val="tx1"/>
          </a:solidFill>
          <a:latin typeface="+mn-lt"/>
          <a:ea typeface="+mn-ea"/>
          <a:cs typeface="+mn-cs"/>
          <a:sym typeface="Helvetica Light"/>
        </a:defRPr>
      </a:lvl3pPr>
      <a:lvl4pPr indent="482175" algn="ctr" defTabSz="410740">
        <a:defRPr>
          <a:solidFill>
            <a:schemeClr val="tx1"/>
          </a:solidFill>
          <a:latin typeface="+mn-lt"/>
          <a:ea typeface="+mn-ea"/>
          <a:cs typeface="+mn-cs"/>
          <a:sym typeface="Helvetica Light"/>
        </a:defRPr>
      </a:lvl4pPr>
      <a:lvl5pPr indent="642899" algn="ctr" defTabSz="410740">
        <a:defRPr>
          <a:solidFill>
            <a:schemeClr val="tx1"/>
          </a:solidFill>
          <a:latin typeface="+mn-lt"/>
          <a:ea typeface="+mn-ea"/>
          <a:cs typeface="+mn-cs"/>
          <a:sym typeface="Helvetica Light"/>
        </a:defRPr>
      </a:lvl5pPr>
      <a:lvl6pPr indent="803623" algn="ctr" defTabSz="410740">
        <a:defRPr>
          <a:solidFill>
            <a:schemeClr val="tx1"/>
          </a:solidFill>
          <a:latin typeface="+mn-lt"/>
          <a:ea typeface="+mn-ea"/>
          <a:cs typeface="+mn-cs"/>
          <a:sym typeface="Helvetica Light"/>
        </a:defRPr>
      </a:lvl6pPr>
      <a:lvl7pPr indent="964348" algn="ctr" defTabSz="410740">
        <a:defRPr>
          <a:solidFill>
            <a:schemeClr val="tx1"/>
          </a:solidFill>
          <a:latin typeface="+mn-lt"/>
          <a:ea typeface="+mn-ea"/>
          <a:cs typeface="+mn-cs"/>
          <a:sym typeface="Helvetica Light"/>
        </a:defRPr>
      </a:lvl7pPr>
      <a:lvl8pPr indent="1125073" algn="ctr" defTabSz="410740">
        <a:defRPr>
          <a:solidFill>
            <a:schemeClr val="tx1"/>
          </a:solidFill>
          <a:latin typeface="+mn-lt"/>
          <a:ea typeface="+mn-ea"/>
          <a:cs typeface="+mn-cs"/>
          <a:sym typeface="Helvetica Light"/>
        </a:defRPr>
      </a:lvl8pPr>
      <a:lvl9pPr indent="1285797" algn="ctr" defTabSz="410740">
        <a:defRPr>
          <a:solidFill>
            <a:schemeClr val="tx1"/>
          </a:solidFill>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9.xml"/><Relationship Id="rId6" Type="http://schemas.openxmlformats.org/officeDocument/2006/relationships/image" Target="../media/image11.png"/><Relationship Id="rId5" Type="http://schemas.openxmlformats.org/officeDocument/2006/relationships/image" Target="../media/image18.gif"/><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8.gif"/><Relationship Id="rId2" Type="http://schemas.openxmlformats.org/officeDocument/2006/relationships/image" Target="../media/image6.png"/><Relationship Id="rId1" Type="http://schemas.openxmlformats.org/officeDocument/2006/relationships/slideLayout" Target="../slideLayouts/slideLayout9.xml"/><Relationship Id="rId6" Type="http://schemas.openxmlformats.org/officeDocument/2006/relationships/image" Target="../media/image7.png"/><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9.xml"/><Relationship Id="rId6" Type="http://schemas.openxmlformats.org/officeDocument/2006/relationships/image" Target="../media/image19.png"/><Relationship Id="rId5" Type="http://schemas.openxmlformats.org/officeDocument/2006/relationships/image" Target="../media/image18.gif"/><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9.xml"/><Relationship Id="rId5" Type="http://schemas.openxmlformats.org/officeDocument/2006/relationships/image" Target="../media/image18.gif"/><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8.gif"/><Relationship Id="rId2" Type="http://schemas.openxmlformats.org/officeDocument/2006/relationships/image" Target="../media/image6.png"/><Relationship Id="rId1" Type="http://schemas.openxmlformats.org/officeDocument/2006/relationships/slideLayout" Target="../slideLayouts/slideLayout9.xml"/><Relationship Id="rId6" Type="http://schemas.openxmlformats.org/officeDocument/2006/relationships/image" Target="../media/image7.png"/><Relationship Id="rId5" Type="http://schemas.openxmlformats.org/officeDocument/2006/relationships/image" Target="../media/image15.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8.gif"/><Relationship Id="rId2" Type="http://schemas.openxmlformats.org/officeDocument/2006/relationships/image" Target="../media/image19.png"/><Relationship Id="rId1" Type="http://schemas.openxmlformats.org/officeDocument/2006/relationships/slideLayout" Target="../slideLayouts/slideLayout9.xml"/><Relationship Id="rId6" Type="http://schemas.openxmlformats.org/officeDocument/2006/relationships/image" Target="../media/image20.png"/><Relationship Id="rId5" Type="http://schemas.openxmlformats.org/officeDocument/2006/relationships/image" Target="../media/image6.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1.gif"/><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22.png"/><Relationship Id="rId5" Type="http://schemas.openxmlformats.org/officeDocument/2006/relationships/image" Target="../media/image10.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gif"/><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9.xml"/><Relationship Id="rId5" Type="http://schemas.openxmlformats.org/officeDocument/2006/relationships/image" Target="../media/image21.gif"/><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1.gif"/><Relationship Id="rId2" Type="http://schemas.openxmlformats.org/officeDocument/2006/relationships/image" Target="../media/image6.png"/><Relationship Id="rId1" Type="http://schemas.openxmlformats.org/officeDocument/2006/relationships/slideLayout" Target="../slideLayouts/slideLayout9.xml"/><Relationship Id="rId6" Type="http://schemas.openxmlformats.org/officeDocument/2006/relationships/image" Target="../media/image7.png"/><Relationship Id="rId5" Type="http://schemas.openxmlformats.org/officeDocument/2006/relationships/image" Target="../media/image15.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8" Type="http://schemas.openxmlformats.org/officeDocument/2006/relationships/image" Target="../media/image9.gif"/><Relationship Id="rId3" Type="http://schemas.openxmlformats.org/officeDocument/2006/relationships/image" Target="../media/image3.png"/><Relationship Id="rId7"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9.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7.png"/></Relationships>
</file>

<file path=ppt/slides/_rels/slide20.xml.rels><?xml version="1.0" encoding="UTF-8" standalone="yes"?>
<Relationships xmlns="http://schemas.openxmlformats.org/package/2006/relationships"><Relationship Id="rId8" Type="http://schemas.openxmlformats.org/officeDocument/2006/relationships/image" Target="../media/image21.gif"/><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image" Target="../media/image24.png"/><Relationship Id="rId5" Type="http://schemas.openxmlformats.org/officeDocument/2006/relationships/image" Target="../media/image6.png"/><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gif"/><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9.xml"/><Relationship Id="rId5" Type="http://schemas.openxmlformats.org/officeDocument/2006/relationships/image" Target="../media/image21.gif"/><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9.xml"/><Relationship Id="rId6" Type="http://schemas.openxmlformats.org/officeDocument/2006/relationships/image" Target="../media/image21.gif"/><Relationship Id="rId5" Type="http://schemas.openxmlformats.org/officeDocument/2006/relationships/image" Target="../media/image7.pn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25.png"/><Relationship Id="rId5" Type="http://schemas.openxmlformats.org/officeDocument/2006/relationships/image" Target="../media/image6.png"/><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9.xml"/><Relationship Id="rId6" Type="http://schemas.openxmlformats.org/officeDocument/2006/relationships/image" Target="../media/image7.png"/><Relationship Id="rId5" Type="http://schemas.microsoft.com/office/2007/relationships/hdphoto" Target="../media/hdphoto1.wdp"/><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9.gif"/><Relationship Id="rId2" Type="http://schemas.openxmlformats.org/officeDocument/2006/relationships/image" Target="../media/image2.png"/><Relationship Id="rId1" Type="http://schemas.openxmlformats.org/officeDocument/2006/relationships/slideLayout" Target="../slideLayouts/slideLayout9.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gif"/><Relationship Id="rId1" Type="http://schemas.openxmlformats.org/officeDocument/2006/relationships/slideLayout" Target="../slideLayouts/slideLayout9.xml"/><Relationship Id="rId6" Type="http://schemas.openxmlformats.org/officeDocument/2006/relationships/image" Target="../media/image7.png"/><Relationship Id="rId5" Type="http://schemas.openxmlformats.org/officeDocument/2006/relationships/image" Target="../media/image13.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9.xml"/><Relationship Id="rId6" Type="http://schemas.openxmlformats.org/officeDocument/2006/relationships/image" Target="../media/image12.gif"/><Relationship Id="rId5" Type="http://schemas.openxmlformats.org/officeDocument/2006/relationships/image" Target="../media/image7.png"/><Relationship Id="rId4" Type="http://schemas.openxmlformats.org/officeDocument/2006/relationships/slide" Target="slide6.xml"/></Relationships>
</file>

<file path=ppt/slides/_rels/slide6.xml.rels><?xml version="1.0" encoding="UTF-8" standalone="yes"?>
<Relationships xmlns="http://schemas.openxmlformats.org/package/2006/relationships"><Relationship Id="rId8" Type="http://schemas.openxmlformats.org/officeDocument/2006/relationships/image" Target="../media/image12.gif"/><Relationship Id="rId3" Type="http://schemas.openxmlformats.org/officeDocument/2006/relationships/image" Target="../media/image2.png"/><Relationship Id="rId7"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Layout" Target="../slideLayouts/slideLayout9.xml"/><Relationship Id="rId6" Type="http://schemas.openxmlformats.org/officeDocument/2006/relationships/image" Target="../media/image7.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2.gif"/><Relationship Id="rId2" Type="http://schemas.openxmlformats.org/officeDocument/2006/relationships/image" Target="../media/image2.png"/><Relationship Id="rId1" Type="http://schemas.openxmlformats.org/officeDocument/2006/relationships/slideLayout" Target="../slideLayouts/slideLayout9.xml"/><Relationship Id="rId6" Type="http://schemas.openxmlformats.org/officeDocument/2006/relationships/image" Target="../media/image7.png"/><Relationship Id="rId5" Type="http://schemas.openxmlformats.org/officeDocument/2006/relationships/image" Target="../media/image5.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8" Type="http://schemas.openxmlformats.org/officeDocument/2006/relationships/image" Target="../media/image18.gif"/><Relationship Id="rId3" Type="http://schemas.openxmlformats.org/officeDocument/2006/relationships/image" Target="../media/image6.png"/><Relationship Id="rId7" Type="http://schemas.openxmlformats.org/officeDocument/2006/relationships/image" Target="../media/image7.png"/><Relationship Id="rId2" Type="http://schemas.openxmlformats.org/officeDocument/2006/relationships/slide" Target="slide9.xml"/><Relationship Id="rId1" Type="http://schemas.openxmlformats.org/officeDocument/2006/relationships/slideLayout" Target="../slideLayouts/slideLayout9.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9.xml"/><Relationship Id="rId6" Type="http://schemas.openxmlformats.org/officeDocument/2006/relationships/image" Target="../media/image19.png"/><Relationship Id="rId5" Type="http://schemas.openxmlformats.org/officeDocument/2006/relationships/image" Target="../media/image18.gif"/><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44" name="Schermafbeelding 2015-05-18 om 11.31.55.png"/>
          <p:cNvPicPr/>
          <p:nvPr/>
        </p:nvPicPr>
        <p:blipFill>
          <a:blip r:embed="rId3"/>
          <a:stretch>
            <a:fillRect/>
          </a:stretch>
        </p:blipFill>
        <p:spPr>
          <a:xfrm>
            <a:off x="201908" y="-5964"/>
            <a:ext cx="1440099" cy="794743"/>
          </a:xfrm>
          <a:prstGeom prst="rect">
            <a:avLst/>
          </a:prstGeom>
          <a:ln w="12700">
            <a:miter lim="400000"/>
          </a:ln>
        </p:spPr>
      </p:pic>
      <p:sp>
        <p:nvSpPr>
          <p:cNvPr id="45" name="Shape 45"/>
          <p:cNvSpPr/>
          <p:nvPr/>
        </p:nvSpPr>
        <p:spPr>
          <a:xfrm flipH="1" flipV="1">
            <a:off x="6822" y="858555"/>
            <a:ext cx="9262737" cy="1"/>
          </a:xfrm>
          <a:prstGeom prst="line">
            <a:avLst/>
          </a:prstGeom>
          <a:ln w="12700">
            <a:solidFill>
              <a:srgbClr val="FFFFFF"/>
            </a:solidFill>
            <a:miter lim="400000"/>
          </a:ln>
        </p:spPr>
        <p:txBody>
          <a:bodyPr lIns="0" tIns="0" rIns="0" bIns="0" anchor="ctr"/>
          <a:lstStyle/>
          <a:p>
            <a:pPr algn="ctr" defTabSz="410740">
              <a:defRPr sz="2400"/>
            </a:pPr>
            <a:endParaRPr sz="1687" kern="0" dirty="0">
              <a:solidFill>
                <a:sysClr val="windowText" lastClr="000000"/>
              </a:solidFill>
              <a:sym typeface="Helvetica Light"/>
            </a:endParaRPr>
          </a:p>
        </p:txBody>
      </p:sp>
      <p:sp>
        <p:nvSpPr>
          <p:cNvPr id="46" name="Shape 46"/>
          <p:cNvSpPr/>
          <p:nvPr/>
        </p:nvSpPr>
        <p:spPr>
          <a:xfrm>
            <a:off x="1857997" y="999295"/>
            <a:ext cx="6552068"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endParaRPr sz="1265" kern="0" dirty="0">
              <a:solidFill>
                <a:srgbClr val="000000"/>
              </a:solidFill>
            </a:endParaRPr>
          </a:p>
        </p:txBody>
      </p:sp>
      <p:sp>
        <p:nvSpPr>
          <p:cNvPr id="47" name="Shape 47"/>
          <p:cNvSpPr/>
          <p:nvPr/>
        </p:nvSpPr>
        <p:spPr>
          <a:xfrm>
            <a:off x="1857997" y="2048534"/>
            <a:ext cx="6552068"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sz="1265" kern="0" dirty="0">
              <a:solidFill>
                <a:srgbClr val="000000"/>
              </a:solidFill>
            </a:endParaRPr>
          </a:p>
        </p:txBody>
      </p:sp>
      <p:sp>
        <p:nvSpPr>
          <p:cNvPr id="48" name="Shape 48"/>
          <p:cNvSpPr/>
          <p:nvPr/>
        </p:nvSpPr>
        <p:spPr>
          <a:xfrm>
            <a:off x="68400" y="2147303"/>
            <a:ext cx="1440099" cy="266804"/>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sz="1265" kern="0" dirty="0">
              <a:solidFill>
                <a:srgbClr val="000000"/>
              </a:solidFill>
            </a:endParaRPr>
          </a:p>
        </p:txBody>
      </p:sp>
      <p:sp>
        <p:nvSpPr>
          <p:cNvPr id="54" name="Shape 54"/>
          <p:cNvSpPr/>
          <p:nvPr/>
        </p:nvSpPr>
        <p:spPr>
          <a:xfrm>
            <a:off x="1889685" y="3572579"/>
            <a:ext cx="494947" cy="40087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algn="ctr" defTabSz="410740">
              <a:defRPr sz="1800">
                <a:solidFill>
                  <a:srgbClr val="000000"/>
                </a:solidFill>
              </a:defRPr>
            </a:pPr>
            <a:endParaRPr sz="1265" kern="0" dirty="0">
              <a:solidFill>
                <a:srgbClr val="000000"/>
              </a:solidFill>
            </a:endParaRPr>
          </a:p>
        </p:txBody>
      </p:sp>
      <p:sp>
        <p:nvSpPr>
          <p:cNvPr id="62" name="Shape 62"/>
          <p:cNvSpPr/>
          <p:nvPr/>
        </p:nvSpPr>
        <p:spPr>
          <a:xfrm>
            <a:off x="68400" y="2942403"/>
            <a:ext cx="1440099" cy="266804"/>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sz="1265" kern="0" dirty="0">
              <a:solidFill>
                <a:srgbClr val="000000"/>
              </a:solidFill>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3277902" y="2923283"/>
            <a:ext cx="2357439" cy="3210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1765" y="2115958"/>
            <a:ext cx="1586136" cy="3931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90177" y="2322759"/>
            <a:ext cx="1294805" cy="3810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hthoek 2"/>
          <p:cNvSpPr/>
          <p:nvPr/>
        </p:nvSpPr>
        <p:spPr>
          <a:xfrm>
            <a:off x="6758117" y="5796323"/>
            <a:ext cx="1651949" cy="331758"/>
          </a:xfrm>
          <a:prstGeom prst="rect">
            <a:avLst/>
          </a:prstGeom>
          <a:no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40" latinLnBrk="1" hangingPunct="0"/>
            <a:endParaRPr lang="nl-NL" sz="1687" kern="0" dirty="0">
              <a:solidFill>
                <a:srgbClr val="FFFFFF"/>
              </a:solidFill>
              <a:sym typeface="Helvetica Light"/>
            </a:endParaRPr>
          </a:p>
        </p:txBody>
      </p:sp>
      <p:sp>
        <p:nvSpPr>
          <p:cNvPr id="23" name="Shape 39">
            <a:hlinkClick r:id="" action="ppaction://hlinkshowjump?jump=nextslide"/>
          </p:cNvPr>
          <p:cNvSpPr/>
          <p:nvPr/>
        </p:nvSpPr>
        <p:spPr>
          <a:xfrm>
            <a:off x="7331150" y="6354780"/>
            <a:ext cx="1591547" cy="328045"/>
          </a:xfrm>
          <a:prstGeom prst="roundRect">
            <a:avLst>
              <a:gd name="adj" fmla="val 27025"/>
            </a:avLst>
          </a:prstGeom>
          <a:blipFill rotWithShape="1">
            <a:blip r:embed="rId7"/>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Volgende</a:t>
            </a:r>
            <a:endParaRPr sz="1687" kern="0" dirty="0">
              <a:solidFill>
                <a:srgbClr val="FFFFFF"/>
              </a:solidFill>
              <a:latin typeface="Avenir Next Condensed"/>
              <a:sym typeface="Helvetica Light"/>
            </a:endParaRPr>
          </a:p>
        </p:txBody>
      </p:sp>
      <p:sp>
        <p:nvSpPr>
          <p:cNvPr id="25" name="Toelichting met afgeronde rechthoek 24"/>
          <p:cNvSpPr/>
          <p:nvPr/>
        </p:nvSpPr>
        <p:spPr>
          <a:xfrm>
            <a:off x="377349" y="1042577"/>
            <a:ext cx="1663123" cy="1136837"/>
          </a:xfrm>
          <a:prstGeom prst="wedgeRoundRectCallout">
            <a:avLst>
              <a:gd name="adj1" fmla="val 37062"/>
              <a:gd name="adj2" fmla="val 71416"/>
              <a:gd name="adj3" fmla="val 16667"/>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35719" tIns="35719" rIns="35719" bIns="35719" numCol="1" spcCol="38100" rtlCol="0" anchor="ctr">
            <a:spAutoFit/>
          </a:bodyPr>
          <a:lstStyle/>
          <a:p>
            <a:pPr defTabSz="410740">
              <a:spcBef>
                <a:spcPts val="1687"/>
              </a:spcBef>
              <a:spcAft>
                <a:spcPts val="1687"/>
              </a:spcAft>
              <a:defRPr sz="1800">
                <a:solidFill>
                  <a:srgbClr val="000000"/>
                </a:solidFill>
              </a:defRPr>
            </a:pPr>
            <a:r>
              <a:rPr lang="nl-NL" sz="1125" kern="0" dirty="0">
                <a:solidFill>
                  <a:srgbClr val="004F50"/>
                </a:solidFill>
                <a:latin typeface="ITC Syndor Com Book" panose="020B050404050A080204" pitchFamily="34" charset="0"/>
                <a:sym typeface="Helvetica Light"/>
              </a:rPr>
              <a:t>Ik ben Maartje, de oudste dochter van mevrouw van Putten.   </a:t>
            </a:r>
          </a:p>
        </p:txBody>
      </p:sp>
      <p:sp>
        <p:nvSpPr>
          <p:cNvPr id="29" name="Toelichting met afgeronde rechthoek 28"/>
          <p:cNvSpPr/>
          <p:nvPr/>
        </p:nvSpPr>
        <p:spPr>
          <a:xfrm>
            <a:off x="3085878" y="1959872"/>
            <a:ext cx="1663123" cy="945295"/>
          </a:xfrm>
          <a:prstGeom prst="wedgeRoundRectCallout">
            <a:avLst>
              <a:gd name="adj1" fmla="val 15733"/>
              <a:gd name="adj2" fmla="val 79656"/>
              <a:gd name="adj3" fmla="val 16667"/>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35719" tIns="35719" rIns="35719" bIns="35719" numCol="1" spcCol="38100" rtlCol="0" anchor="ctr">
            <a:spAutoFit/>
          </a:bodyPr>
          <a:lstStyle/>
          <a:p>
            <a:pPr defTabSz="410740">
              <a:spcBef>
                <a:spcPts val="1687"/>
              </a:spcBef>
              <a:spcAft>
                <a:spcPts val="1687"/>
              </a:spcAft>
              <a:defRPr sz="1800">
                <a:solidFill>
                  <a:srgbClr val="000000"/>
                </a:solidFill>
              </a:defRPr>
            </a:pPr>
            <a:r>
              <a:rPr lang="nl-NL" sz="1125" kern="0" dirty="0">
                <a:solidFill>
                  <a:srgbClr val="004F50"/>
                </a:solidFill>
                <a:latin typeface="ITC Syndor Com Book" panose="020B050404050A080204" pitchFamily="34" charset="0"/>
                <a:sym typeface="Helvetica Light"/>
              </a:rPr>
              <a:t>Dag, ik ben mevrouw van Putten.  </a:t>
            </a:r>
          </a:p>
        </p:txBody>
      </p:sp>
      <p:sp>
        <p:nvSpPr>
          <p:cNvPr id="30" name="Toelichting met afgeronde rechthoek 29"/>
          <p:cNvSpPr/>
          <p:nvPr/>
        </p:nvSpPr>
        <p:spPr>
          <a:xfrm>
            <a:off x="6901012" y="1349557"/>
            <a:ext cx="1675285" cy="945295"/>
          </a:xfrm>
          <a:prstGeom prst="wedgeRoundRectCallout">
            <a:avLst>
              <a:gd name="adj1" fmla="val -31469"/>
              <a:gd name="adj2" fmla="val 77622"/>
              <a:gd name="adj3" fmla="val 16667"/>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35719" tIns="35719" rIns="35719" bIns="35719" numCol="1" spcCol="38100" rtlCol="0" anchor="ctr">
            <a:spAutoFit/>
          </a:bodyPr>
          <a:lstStyle/>
          <a:p>
            <a:pPr defTabSz="410740">
              <a:spcBef>
                <a:spcPts val="1687"/>
              </a:spcBef>
              <a:spcAft>
                <a:spcPts val="1687"/>
              </a:spcAft>
              <a:defRPr sz="1800">
                <a:solidFill>
                  <a:srgbClr val="000000"/>
                </a:solidFill>
              </a:defRPr>
            </a:pPr>
            <a:r>
              <a:rPr lang="nl-NL" sz="1125" kern="0" dirty="0">
                <a:solidFill>
                  <a:srgbClr val="004F50"/>
                </a:solidFill>
                <a:latin typeface="ITC Syndor Com Book" panose="020B050404050A080204" pitchFamily="34" charset="0"/>
                <a:sym typeface="Helvetica Light"/>
              </a:rPr>
              <a:t>Hoi, ik ben Saskia, verzorgende- IG.  </a:t>
            </a:r>
          </a:p>
        </p:txBody>
      </p:sp>
      <p:sp>
        <p:nvSpPr>
          <p:cNvPr id="2" name="Rechthoek 1"/>
          <p:cNvSpPr/>
          <p:nvPr/>
        </p:nvSpPr>
        <p:spPr>
          <a:xfrm>
            <a:off x="1857997" y="138614"/>
            <a:ext cx="5599951" cy="719941"/>
          </a:xfrm>
          <a:prstGeom prst="rect">
            <a:avLst/>
          </a:prstGeom>
        </p:spPr>
        <p:txBody>
          <a:bodyPr wrap="square">
            <a:spAutoFit/>
          </a:bodyPr>
          <a:lstStyle/>
          <a:p>
            <a:pPr algn="ctr" defTabSz="410740">
              <a:defRPr sz="1800">
                <a:solidFill>
                  <a:srgbClr val="000000"/>
                </a:solidFill>
              </a:defRPr>
            </a:pPr>
            <a:r>
              <a:rPr lang="nl-NL" sz="2039" kern="0" dirty="0">
                <a:solidFill>
                  <a:srgbClr val="004F50"/>
                </a:solidFill>
                <a:sym typeface="Helvetica Light"/>
              </a:rPr>
              <a:t>Welkom bij de casus fysiologisch domein intramuraal</a:t>
            </a:r>
          </a:p>
        </p:txBody>
      </p:sp>
      <p:pic>
        <p:nvPicPr>
          <p:cNvPr id="19" name="pasted-image.pdf"/>
          <p:cNvPicPr/>
          <p:nvPr/>
        </p:nvPicPr>
        <p:blipFill>
          <a:blip r:embed="rId8"/>
          <a:stretch>
            <a:fillRect/>
          </a:stretch>
        </p:blipFill>
        <p:spPr>
          <a:xfrm>
            <a:off x="7964694" y="36749"/>
            <a:ext cx="1012172" cy="782148"/>
          </a:xfrm>
          <a:prstGeom prst="rect">
            <a:avLst/>
          </a:prstGeom>
          <a:ln w="12700">
            <a:miter lim="400000"/>
          </a:ln>
        </p:spPr>
      </p:pic>
    </p:spTree>
    <p:extLst>
      <p:ext uri="{BB962C8B-B14F-4D97-AF65-F5344CB8AC3E}">
        <p14:creationId xmlns:p14="http://schemas.microsoft.com/office/powerpoint/2010/main" val="2715158384"/>
      </p:ext>
    </p:extLst>
  </p:cSld>
  <p:clrMapOvr>
    <a:masterClrMapping/>
  </p:clrMapOvr>
  <p:transition spd="med" advClick="0"/>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44" name="Schermafbeelding 2015-05-18 om 11.31.55.png"/>
          <p:cNvPicPr/>
          <p:nvPr/>
        </p:nvPicPr>
        <p:blipFill>
          <a:blip r:embed="rId2"/>
          <a:stretch>
            <a:fillRect/>
          </a:stretch>
        </p:blipFill>
        <p:spPr>
          <a:xfrm>
            <a:off x="201908" y="-5964"/>
            <a:ext cx="1440099" cy="794743"/>
          </a:xfrm>
          <a:prstGeom prst="rect">
            <a:avLst/>
          </a:prstGeom>
          <a:ln w="12700">
            <a:miter lim="400000"/>
          </a:ln>
        </p:spPr>
      </p:pic>
      <p:sp>
        <p:nvSpPr>
          <p:cNvPr id="45" name="Shape 45"/>
          <p:cNvSpPr/>
          <p:nvPr/>
        </p:nvSpPr>
        <p:spPr>
          <a:xfrm flipH="1" flipV="1">
            <a:off x="6822" y="858555"/>
            <a:ext cx="9262737" cy="1"/>
          </a:xfrm>
          <a:prstGeom prst="line">
            <a:avLst/>
          </a:prstGeom>
          <a:ln w="12700">
            <a:solidFill>
              <a:srgbClr val="FFFFFF"/>
            </a:solidFill>
            <a:miter lim="400000"/>
          </a:ln>
        </p:spPr>
        <p:txBody>
          <a:bodyPr lIns="0" tIns="0" rIns="0" bIns="0" anchor="ctr"/>
          <a:lstStyle/>
          <a:p>
            <a:pPr algn="ctr" defTabSz="410740">
              <a:defRPr sz="2400"/>
            </a:pPr>
            <a:endParaRPr sz="1687" kern="0">
              <a:solidFill>
                <a:sysClr val="windowText" lastClr="000000"/>
              </a:solidFill>
              <a:sym typeface="Helvetica Light"/>
            </a:endParaRPr>
          </a:p>
        </p:txBody>
      </p:sp>
      <p:sp>
        <p:nvSpPr>
          <p:cNvPr id="46" name="Shape 46"/>
          <p:cNvSpPr/>
          <p:nvPr/>
        </p:nvSpPr>
        <p:spPr>
          <a:xfrm>
            <a:off x="1857997" y="999295"/>
            <a:ext cx="6552068"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endParaRPr sz="1265" kern="0" dirty="0"/>
          </a:p>
        </p:txBody>
      </p:sp>
      <p:sp>
        <p:nvSpPr>
          <p:cNvPr id="49" name="Shape 49"/>
          <p:cNvSpPr/>
          <p:nvPr/>
        </p:nvSpPr>
        <p:spPr>
          <a:xfrm>
            <a:off x="1857376" y="339331"/>
            <a:ext cx="6829643" cy="4956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endParaRPr sz="1265" kern="0" dirty="0"/>
          </a:p>
        </p:txBody>
      </p:sp>
      <p:sp>
        <p:nvSpPr>
          <p:cNvPr id="59" name="Shape 59"/>
          <p:cNvSpPr/>
          <p:nvPr/>
        </p:nvSpPr>
        <p:spPr>
          <a:xfrm>
            <a:off x="2545585" y="2838809"/>
            <a:ext cx="5950465" cy="58400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Kennis – minimale kennis (2)</a:t>
            </a:r>
          </a:p>
          <a:p>
            <a:pPr defTabSz="410740">
              <a:defRPr sz="1800" i="0">
                <a:solidFill>
                  <a:srgbClr val="000000"/>
                </a:solidFill>
              </a:defRPr>
            </a:pPr>
            <a:r>
              <a:rPr lang="nl-NL" sz="1265" kern="0" dirty="0"/>
              <a:t>Gedrag – nauwelijks juist gedrag (2) </a:t>
            </a:r>
          </a:p>
          <a:p>
            <a:pPr defTabSz="410740">
              <a:defRPr sz="1800" i="0">
                <a:solidFill>
                  <a:srgbClr val="000000"/>
                </a:solidFill>
              </a:defRPr>
            </a:pPr>
            <a:r>
              <a:rPr lang="nl-NL" sz="1265" kern="0" dirty="0"/>
              <a:t>Status – matige signalen / symptomen (3) </a:t>
            </a:r>
            <a:endParaRPr sz="1265" kern="0" dirty="0"/>
          </a:p>
        </p:txBody>
      </p:sp>
      <p:sp>
        <p:nvSpPr>
          <p:cNvPr id="60" name="Shape 60"/>
          <p:cNvSpPr/>
          <p:nvPr/>
        </p:nvSpPr>
        <p:spPr>
          <a:xfrm>
            <a:off x="2545585" y="3535325"/>
            <a:ext cx="5950465" cy="58400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Kennis – geen kennis (1) </a:t>
            </a:r>
          </a:p>
          <a:p>
            <a:pPr defTabSz="410740">
              <a:defRPr sz="1800" i="0">
                <a:solidFill>
                  <a:srgbClr val="000000"/>
                </a:solidFill>
              </a:defRPr>
            </a:pPr>
            <a:r>
              <a:rPr lang="nl-NL" sz="1265" kern="0" dirty="0"/>
              <a:t>Gedrag – nauwelijks juist gedrag (2) </a:t>
            </a:r>
          </a:p>
          <a:p>
            <a:pPr defTabSz="410740">
              <a:defRPr sz="1800" i="0">
                <a:solidFill>
                  <a:srgbClr val="000000"/>
                </a:solidFill>
              </a:defRPr>
            </a:pPr>
            <a:r>
              <a:rPr lang="nl-NL" sz="1265" kern="0" dirty="0"/>
              <a:t>Status – extreme signalen / symptomen (1)</a:t>
            </a:r>
            <a:endParaRPr sz="1265" kern="0" dirty="0"/>
          </a:p>
        </p:txBody>
      </p:sp>
      <p:sp>
        <p:nvSpPr>
          <p:cNvPr id="61" name="Shape 61"/>
          <p:cNvSpPr/>
          <p:nvPr/>
        </p:nvSpPr>
        <p:spPr>
          <a:xfrm>
            <a:off x="2545585" y="4257324"/>
            <a:ext cx="5950465" cy="58400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Kennis – geen kennis (1) </a:t>
            </a:r>
          </a:p>
          <a:p>
            <a:pPr defTabSz="410740">
              <a:defRPr sz="1800" i="0">
                <a:solidFill>
                  <a:srgbClr val="000000"/>
                </a:solidFill>
              </a:defRPr>
            </a:pPr>
            <a:r>
              <a:rPr lang="nl-NL" sz="1265" kern="0" dirty="0"/>
              <a:t>Gedrag – nauwelijks juist gedrag (2) </a:t>
            </a:r>
          </a:p>
          <a:p>
            <a:pPr defTabSz="410740">
              <a:defRPr sz="1800" i="0">
                <a:solidFill>
                  <a:srgbClr val="000000"/>
                </a:solidFill>
              </a:defRPr>
            </a:pPr>
            <a:r>
              <a:rPr lang="nl-NL" sz="1265" kern="0" dirty="0"/>
              <a:t>Status – ernstige signalen / symptomen (2)</a:t>
            </a:r>
            <a:endParaRPr sz="1265" kern="0" dirty="0"/>
          </a:p>
        </p:txBody>
      </p:sp>
      <p:sp>
        <p:nvSpPr>
          <p:cNvPr id="2" name="Rechthoek 1"/>
          <p:cNvSpPr/>
          <p:nvPr/>
        </p:nvSpPr>
        <p:spPr>
          <a:xfrm>
            <a:off x="1889684" y="2932617"/>
            <a:ext cx="655899" cy="331758"/>
          </a:xfrm>
          <a:prstGeom prst="rect">
            <a:avLst/>
          </a:prstGeom>
          <a:no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40" latinLnBrk="1" hangingPunct="0"/>
            <a:endParaRPr lang="nl-NL" sz="1687" kern="0">
              <a:solidFill>
                <a:srgbClr val="FFFFFF"/>
              </a:solidFill>
              <a:sym typeface="Helvetica Light"/>
            </a:endParaRPr>
          </a:p>
        </p:txBody>
      </p:sp>
      <p:sp>
        <p:nvSpPr>
          <p:cNvPr id="27" name="Shape 39">
            <a:hlinkClick r:id="" action="ppaction://hlinkshowjump?jump=previousslide"/>
          </p:cNvPr>
          <p:cNvSpPr/>
          <p:nvPr/>
        </p:nvSpPr>
        <p:spPr>
          <a:xfrm>
            <a:off x="201909" y="6354779"/>
            <a:ext cx="1591547" cy="328045"/>
          </a:xfrm>
          <a:prstGeom prst="roundRect">
            <a:avLst>
              <a:gd name="adj" fmla="val 27025"/>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Vorige</a:t>
            </a:r>
            <a:endParaRPr sz="1687" kern="0" dirty="0">
              <a:solidFill>
                <a:srgbClr val="FFFFFF"/>
              </a:solidFill>
              <a:latin typeface="Avenir Next Condensed"/>
              <a:sym typeface="Helvetica Light"/>
            </a:endParaRPr>
          </a:p>
        </p:txBody>
      </p:sp>
      <p:sp>
        <p:nvSpPr>
          <p:cNvPr id="30" name="Shape 47"/>
          <p:cNvSpPr/>
          <p:nvPr/>
        </p:nvSpPr>
        <p:spPr>
          <a:xfrm>
            <a:off x="1889687" y="938991"/>
            <a:ext cx="6461295" cy="1557349"/>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lang="nl-NL" sz="1265" kern="0" dirty="0"/>
          </a:p>
          <a:p>
            <a:pPr defTabSz="410740">
              <a:defRPr sz="1800">
                <a:solidFill>
                  <a:srgbClr val="000000"/>
                </a:solidFill>
              </a:defRPr>
            </a:pPr>
            <a:r>
              <a:rPr lang="nl-NL" sz="1265" kern="0" dirty="0"/>
              <a:t>Saskia  wil de huidige situatie mevrouw van Putten vaststellen op Kennis, Gedrag en Status. </a:t>
            </a: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r>
              <a:rPr lang="nl-NL" sz="1265" kern="0" dirty="0"/>
              <a:t>Welke score zou jij geven aan Kennis, Gedrag en Status? Baseer je scores op de beschikbare cliëntinformatie. </a:t>
            </a: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r>
              <a:rPr lang="nl-NL" sz="1265" kern="0" dirty="0"/>
              <a:t>MAAK JE KEUZE: </a:t>
            </a:r>
          </a:p>
        </p:txBody>
      </p:sp>
      <p:sp>
        <p:nvSpPr>
          <p:cNvPr id="32" name="Shape 50">
            <a:hlinkClick r:id="" action="ppaction://hlinkshowjump?jump=nextslide"/>
          </p:cNvPr>
          <p:cNvSpPr/>
          <p:nvPr/>
        </p:nvSpPr>
        <p:spPr>
          <a:xfrm>
            <a:off x="1889686" y="2843631"/>
            <a:ext cx="494947" cy="464344"/>
          </a:xfrm>
          <a:prstGeom prst="roundRect">
            <a:avLst>
              <a:gd name="adj" fmla="val 19092"/>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A</a:t>
            </a:r>
            <a:endParaRPr sz="2180" kern="0" dirty="0">
              <a:solidFill>
                <a:srgbClr val="FFFFFF"/>
              </a:solidFill>
              <a:latin typeface="Avenir Next Condensed"/>
              <a:sym typeface="Helvetica Light"/>
            </a:endParaRPr>
          </a:p>
        </p:txBody>
      </p:sp>
      <p:sp>
        <p:nvSpPr>
          <p:cNvPr id="33" name="Shape 50">
            <a:hlinkClick r:id="" action="ppaction://hlinkshowjump?jump=nextslide"/>
          </p:cNvPr>
          <p:cNvSpPr/>
          <p:nvPr/>
        </p:nvSpPr>
        <p:spPr>
          <a:xfrm>
            <a:off x="1889686" y="3564235"/>
            <a:ext cx="494947" cy="464344"/>
          </a:xfrm>
          <a:prstGeom prst="roundRect">
            <a:avLst>
              <a:gd name="adj" fmla="val 19092"/>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B</a:t>
            </a:r>
            <a:endParaRPr sz="2180" kern="0" dirty="0">
              <a:solidFill>
                <a:srgbClr val="FFFFFF"/>
              </a:solidFill>
              <a:latin typeface="Avenir Next Condensed"/>
              <a:sym typeface="Helvetica Light"/>
            </a:endParaRPr>
          </a:p>
        </p:txBody>
      </p:sp>
      <p:sp>
        <p:nvSpPr>
          <p:cNvPr id="34" name="Shape 50">
            <a:hlinkClick r:id="" action="ppaction://hlinkshowjump?jump=nextslide"/>
          </p:cNvPr>
          <p:cNvSpPr/>
          <p:nvPr/>
        </p:nvSpPr>
        <p:spPr>
          <a:xfrm>
            <a:off x="1889686" y="4284837"/>
            <a:ext cx="494947" cy="464344"/>
          </a:xfrm>
          <a:prstGeom prst="roundRect">
            <a:avLst>
              <a:gd name="adj" fmla="val 19092"/>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C</a:t>
            </a:r>
            <a:endParaRPr sz="2180" kern="0" dirty="0">
              <a:solidFill>
                <a:srgbClr val="FFFFFF"/>
              </a:solidFill>
              <a:latin typeface="Avenir Next Condensed"/>
              <a:sym typeface="Helvetica Light"/>
            </a:endParaRPr>
          </a:p>
        </p:txBody>
      </p:sp>
      <p:pic>
        <p:nvPicPr>
          <p:cNvPr id="17" name="pasted-image.pdf"/>
          <p:cNvPicPr/>
          <p:nvPr/>
        </p:nvPicPr>
        <p:blipFill>
          <a:blip r:embed="rId4"/>
          <a:stretch>
            <a:fillRect/>
          </a:stretch>
        </p:blipFill>
        <p:spPr>
          <a:xfrm>
            <a:off x="7964694" y="36749"/>
            <a:ext cx="1012172" cy="782148"/>
          </a:xfrm>
          <a:prstGeom prst="rect">
            <a:avLst/>
          </a:prstGeom>
          <a:ln w="12700">
            <a:miter lim="400000"/>
          </a:ln>
        </p:spPr>
      </p:pic>
      <p:sp>
        <p:nvSpPr>
          <p:cNvPr id="18" name="Rechthoek 17"/>
          <p:cNvSpPr/>
          <p:nvPr/>
        </p:nvSpPr>
        <p:spPr>
          <a:xfrm>
            <a:off x="1857996" y="264970"/>
            <a:ext cx="5599951" cy="406137"/>
          </a:xfrm>
          <a:prstGeom prst="rect">
            <a:avLst/>
          </a:prstGeom>
        </p:spPr>
        <p:txBody>
          <a:bodyPr wrap="square">
            <a:spAutoFit/>
          </a:bodyPr>
          <a:lstStyle/>
          <a:p>
            <a:pPr algn="ctr" defTabSz="410740">
              <a:defRPr sz="1800">
                <a:solidFill>
                  <a:srgbClr val="000000"/>
                </a:solidFill>
              </a:defRPr>
            </a:pPr>
            <a:r>
              <a:rPr lang="nl-NL" sz="2039" kern="0" dirty="0">
                <a:solidFill>
                  <a:srgbClr val="004F50"/>
                </a:solidFill>
                <a:sym typeface="Helvetica Light"/>
              </a:rPr>
              <a:t>Vraag 2 (van 5)</a:t>
            </a:r>
          </a:p>
        </p:txBody>
      </p:sp>
      <p:pic>
        <p:nvPicPr>
          <p:cNvPr id="19" name="Picture 2" descr="G:\Mijn afbeeldingen\FINAL cirkel stappen\Dia3.GIF"/>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29626"/>
          <a:stretch/>
        </p:blipFill>
        <p:spPr bwMode="auto">
          <a:xfrm>
            <a:off x="-38031" y="907629"/>
            <a:ext cx="1131145" cy="1205508"/>
          </a:xfrm>
          <a:prstGeom prst="rect">
            <a:avLst/>
          </a:prstGeom>
          <a:noFill/>
          <a:extLst>
            <a:ext uri="{909E8E84-426E-40DD-AFC4-6F175D3DCCD1}">
              <a14:hiddenFill xmlns:a14="http://schemas.microsoft.com/office/drawing/2010/main">
                <a:solidFill>
                  <a:srgbClr val="FFFFFF"/>
                </a:solidFill>
              </a14:hiddenFill>
            </a:ext>
          </a:extLst>
        </p:spPr>
      </p:pic>
      <p:pic>
        <p:nvPicPr>
          <p:cNvPr id="20" name="pasted-image.pdf"/>
          <p:cNvPicPr/>
          <p:nvPr/>
        </p:nvPicPr>
        <p:blipFill>
          <a:blip r:embed="rId6"/>
          <a:stretch>
            <a:fillRect/>
          </a:stretch>
        </p:blipFill>
        <p:spPr>
          <a:xfrm flipH="1">
            <a:off x="6875475" y="2354818"/>
            <a:ext cx="911351" cy="3347523"/>
          </a:xfrm>
          <a:prstGeom prst="rect">
            <a:avLst/>
          </a:prstGeom>
          <a:ln w="12700">
            <a:miter lim="400000"/>
          </a:ln>
          <a:scene3d>
            <a:camera prst="orthographicFront">
              <a:rot lat="0" lon="300000" rev="0"/>
            </a:camera>
            <a:lightRig rig="threePt" dir="t"/>
          </a:scene3d>
        </p:spPr>
      </p:pic>
    </p:spTree>
    <p:extLst>
      <p:ext uri="{BB962C8B-B14F-4D97-AF65-F5344CB8AC3E}">
        <p14:creationId xmlns:p14="http://schemas.microsoft.com/office/powerpoint/2010/main" val="2722425754"/>
      </p:ext>
    </p:extLst>
  </p:cSld>
  <p:clrMapOvr>
    <a:masterClrMapping/>
  </p:clrMapOvr>
  <p:transition spd="med" advClick="0"/>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sp>
        <p:nvSpPr>
          <p:cNvPr id="42" name="Shape 50"/>
          <p:cNvSpPr/>
          <p:nvPr/>
        </p:nvSpPr>
        <p:spPr>
          <a:xfrm>
            <a:off x="1889686" y="2843631"/>
            <a:ext cx="494947" cy="464344"/>
          </a:xfrm>
          <a:prstGeom prst="roundRect">
            <a:avLst>
              <a:gd name="adj" fmla="val 19092"/>
            </a:avLst>
          </a:prstGeom>
          <a:blipFill rotWithShape="1">
            <a:blip r:embed="rId2"/>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A</a:t>
            </a:r>
            <a:endParaRPr sz="2180" kern="0" dirty="0">
              <a:solidFill>
                <a:srgbClr val="FFFFFF"/>
              </a:solidFill>
              <a:latin typeface="Avenir Next Condensed"/>
              <a:sym typeface="Helvetica Light"/>
            </a:endParaRPr>
          </a:p>
        </p:txBody>
      </p:sp>
      <p:sp>
        <p:nvSpPr>
          <p:cNvPr id="43" name="Shape 50"/>
          <p:cNvSpPr/>
          <p:nvPr/>
        </p:nvSpPr>
        <p:spPr>
          <a:xfrm>
            <a:off x="1889686" y="3564235"/>
            <a:ext cx="494947" cy="464344"/>
          </a:xfrm>
          <a:prstGeom prst="roundRect">
            <a:avLst>
              <a:gd name="adj" fmla="val 19092"/>
            </a:avLst>
          </a:prstGeom>
          <a:blipFill rotWithShape="1">
            <a:blip r:embed="rId2"/>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B</a:t>
            </a:r>
            <a:endParaRPr sz="2180" kern="0" dirty="0">
              <a:solidFill>
                <a:srgbClr val="FFFFFF"/>
              </a:solidFill>
              <a:latin typeface="Avenir Next Condensed"/>
              <a:sym typeface="Helvetica Light"/>
            </a:endParaRPr>
          </a:p>
        </p:txBody>
      </p:sp>
      <p:sp>
        <p:nvSpPr>
          <p:cNvPr id="64" name="Shape 50"/>
          <p:cNvSpPr/>
          <p:nvPr/>
        </p:nvSpPr>
        <p:spPr>
          <a:xfrm>
            <a:off x="1889686" y="4284837"/>
            <a:ext cx="494947" cy="464344"/>
          </a:xfrm>
          <a:prstGeom prst="roundRect">
            <a:avLst>
              <a:gd name="adj" fmla="val 19092"/>
            </a:avLst>
          </a:prstGeom>
          <a:blipFill rotWithShape="1">
            <a:blip r:embed="rId2"/>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C</a:t>
            </a:r>
            <a:endParaRPr sz="2180" kern="0" dirty="0">
              <a:solidFill>
                <a:srgbClr val="FFFFFF"/>
              </a:solidFill>
              <a:latin typeface="Avenir Next Condensed"/>
              <a:sym typeface="Helvetica Light"/>
            </a:endParaRPr>
          </a:p>
        </p:txBody>
      </p:sp>
      <p:sp>
        <p:nvSpPr>
          <p:cNvPr id="65" name="Rechthoek 64"/>
          <p:cNvSpPr/>
          <p:nvPr/>
        </p:nvSpPr>
        <p:spPr>
          <a:xfrm>
            <a:off x="1857379" y="2907514"/>
            <a:ext cx="527255" cy="331758"/>
          </a:xfrm>
          <a:prstGeom prst="rect">
            <a:avLst/>
          </a:prstGeom>
          <a:no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40" latinLnBrk="1" hangingPunct="0"/>
            <a:endParaRPr lang="nl-NL" sz="1687" kern="0">
              <a:solidFill>
                <a:srgbClr val="FFFFFF"/>
              </a:solidFill>
              <a:sym typeface="Helvetica Light"/>
            </a:endParaRPr>
          </a:p>
        </p:txBody>
      </p:sp>
      <p:sp>
        <p:nvSpPr>
          <p:cNvPr id="66" name="Rechthoek 65"/>
          <p:cNvSpPr/>
          <p:nvPr/>
        </p:nvSpPr>
        <p:spPr>
          <a:xfrm>
            <a:off x="1889686" y="4351130"/>
            <a:ext cx="494947" cy="331758"/>
          </a:xfrm>
          <a:prstGeom prst="rect">
            <a:avLst/>
          </a:prstGeom>
          <a:no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40" latinLnBrk="1" hangingPunct="0"/>
            <a:endParaRPr lang="nl-NL" sz="1687" kern="0">
              <a:solidFill>
                <a:srgbClr val="FFFFFF"/>
              </a:solidFill>
              <a:sym typeface="Helvetica Light"/>
            </a:endParaRPr>
          </a:p>
        </p:txBody>
      </p:sp>
      <p:pic>
        <p:nvPicPr>
          <p:cNvPr id="44" name="Schermafbeelding 2015-05-18 om 11.31.55.png"/>
          <p:cNvPicPr/>
          <p:nvPr/>
        </p:nvPicPr>
        <p:blipFill>
          <a:blip r:embed="rId3"/>
          <a:stretch>
            <a:fillRect/>
          </a:stretch>
        </p:blipFill>
        <p:spPr>
          <a:xfrm>
            <a:off x="201908" y="-5964"/>
            <a:ext cx="1440099" cy="794743"/>
          </a:xfrm>
          <a:prstGeom prst="rect">
            <a:avLst/>
          </a:prstGeom>
          <a:ln w="12700">
            <a:miter lim="400000"/>
          </a:ln>
        </p:spPr>
      </p:pic>
      <p:sp>
        <p:nvSpPr>
          <p:cNvPr id="45" name="Shape 45"/>
          <p:cNvSpPr/>
          <p:nvPr/>
        </p:nvSpPr>
        <p:spPr>
          <a:xfrm flipH="1" flipV="1">
            <a:off x="6822" y="858555"/>
            <a:ext cx="9262737" cy="1"/>
          </a:xfrm>
          <a:prstGeom prst="line">
            <a:avLst/>
          </a:prstGeom>
          <a:ln w="12700">
            <a:solidFill>
              <a:srgbClr val="FFFFFF"/>
            </a:solidFill>
            <a:miter lim="400000"/>
          </a:ln>
        </p:spPr>
        <p:txBody>
          <a:bodyPr lIns="0" tIns="0" rIns="0" bIns="0" anchor="ctr"/>
          <a:lstStyle/>
          <a:p>
            <a:pPr algn="ctr" defTabSz="410740">
              <a:defRPr sz="2400"/>
            </a:pPr>
            <a:endParaRPr sz="1687" kern="0">
              <a:solidFill>
                <a:sysClr val="windowText" lastClr="000000"/>
              </a:solidFill>
              <a:sym typeface="Helvetica Light"/>
            </a:endParaRPr>
          </a:p>
        </p:txBody>
      </p:sp>
      <p:sp>
        <p:nvSpPr>
          <p:cNvPr id="46" name="Shape 46"/>
          <p:cNvSpPr/>
          <p:nvPr/>
        </p:nvSpPr>
        <p:spPr>
          <a:xfrm>
            <a:off x="1857997" y="999295"/>
            <a:ext cx="6552068"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endParaRPr sz="1265" kern="0" dirty="0"/>
          </a:p>
        </p:txBody>
      </p:sp>
      <p:sp>
        <p:nvSpPr>
          <p:cNvPr id="49" name="Shape 49"/>
          <p:cNvSpPr/>
          <p:nvPr/>
        </p:nvSpPr>
        <p:spPr>
          <a:xfrm>
            <a:off x="1857376" y="339331"/>
            <a:ext cx="6829643" cy="4956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endParaRPr sz="1265" kern="0" dirty="0"/>
          </a:p>
        </p:txBody>
      </p:sp>
      <p:sp>
        <p:nvSpPr>
          <p:cNvPr id="27" name="Shape 85"/>
          <p:cNvSpPr/>
          <p:nvPr/>
        </p:nvSpPr>
        <p:spPr>
          <a:xfrm>
            <a:off x="-532678" y="5299654"/>
            <a:ext cx="9676679" cy="1730483"/>
          </a:xfrm>
          <a:prstGeom prst="rect">
            <a:avLst/>
          </a:prstGeom>
          <a:solidFill>
            <a:srgbClr val="FFFFFF">
              <a:alpha val="25611"/>
            </a:srgbClr>
          </a:solidFill>
          <a:ln w="12700">
            <a:miter lim="400000"/>
          </a:ln>
        </p:spPr>
        <p:txBody>
          <a:bodyPr lIns="0" tIns="0" rIns="0" bIns="0" anchor="ctr"/>
          <a:lstStyle/>
          <a:p>
            <a:pPr algn="ctr" defTabSz="410740">
              <a:defRPr sz="2400"/>
            </a:pPr>
            <a:endParaRPr sz="1687" kern="0">
              <a:solidFill>
                <a:sysClr val="windowText" lastClr="000000"/>
              </a:solidFill>
              <a:sym typeface="Helvetica Light"/>
            </a:endParaRPr>
          </a:p>
        </p:txBody>
      </p:sp>
      <p:sp>
        <p:nvSpPr>
          <p:cNvPr id="30" name="Shape 87"/>
          <p:cNvSpPr/>
          <p:nvPr/>
        </p:nvSpPr>
        <p:spPr>
          <a:xfrm>
            <a:off x="68400" y="5398067"/>
            <a:ext cx="1440099" cy="266804"/>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r>
              <a:rPr sz="1265" kern="0" dirty="0"/>
              <a:t>FEEDBACK:</a:t>
            </a:r>
          </a:p>
        </p:txBody>
      </p:sp>
      <p:pic>
        <p:nvPicPr>
          <p:cNvPr id="32" name="pasted-image.pdf"/>
          <p:cNvPicPr/>
          <p:nvPr/>
        </p:nvPicPr>
        <p:blipFill>
          <a:blip r:embed="rId4"/>
          <a:stretch>
            <a:fillRect/>
          </a:stretch>
        </p:blipFill>
        <p:spPr>
          <a:xfrm>
            <a:off x="1588057" y="2702128"/>
            <a:ext cx="446485" cy="446487"/>
          </a:xfrm>
          <a:prstGeom prst="rect">
            <a:avLst/>
          </a:prstGeom>
          <a:ln w="12700">
            <a:miter lim="400000"/>
          </a:ln>
        </p:spPr>
      </p:pic>
      <p:pic>
        <p:nvPicPr>
          <p:cNvPr id="33" name="pasted-image.pdf"/>
          <p:cNvPicPr/>
          <p:nvPr/>
        </p:nvPicPr>
        <p:blipFill>
          <a:blip r:embed="rId4"/>
          <a:stretch>
            <a:fillRect/>
          </a:stretch>
        </p:blipFill>
        <p:spPr>
          <a:xfrm>
            <a:off x="1588057" y="3357652"/>
            <a:ext cx="446485" cy="446485"/>
          </a:xfrm>
          <a:prstGeom prst="rect">
            <a:avLst/>
          </a:prstGeom>
          <a:ln w="12700">
            <a:miter lim="400000"/>
          </a:ln>
        </p:spPr>
      </p:pic>
      <p:pic>
        <p:nvPicPr>
          <p:cNvPr id="34" name="pasted-image.pdf"/>
          <p:cNvPicPr/>
          <p:nvPr/>
        </p:nvPicPr>
        <p:blipFill>
          <a:blip r:embed="rId5"/>
          <a:stretch>
            <a:fillRect/>
          </a:stretch>
        </p:blipFill>
        <p:spPr>
          <a:xfrm>
            <a:off x="1588055" y="3996283"/>
            <a:ext cx="446484" cy="446485"/>
          </a:xfrm>
          <a:prstGeom prst="rect">
            <a:avLst/>
          </a:prstGeom>
          <a:ln w="12700">
            <a:miter lim="400000"/>
          </a:ln>
        </p:spPr>
      </p:pic>
      <p:sp>
        <p:nvSpPr>
          <p:cNvPr id="35" name="Shape 86"/>
          <p:cNvSpPr/>
          <p:nvPr/>
        </p:nvSpPr>
        <p:spPr>
          <a:xfrm>
            <a:off x="1857997" y="5299653"/>
            <a:ext cx="6552068" cy="194668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r>
              <a:rPr lang="nl-NL" sz="1265" kern="0" dirty="0"/>
              <a:t>Het meest passende antwoord in deze situatie is antwoord C: </a:t>
            </a:r>
          </a:p>
          <a:p>
            <a:pPr marL="200906" indent="-200906" defTabSz="410740">
              <a:buFont typeface="Arial" panose="020B0604020202020204" pitchFamily="34" charset="0"/>
              <a:buChar char="•"/>
              <a:defRPr sz="1800">
                <a:solidFill>
                  <a:srgbClr val="000000"/>
                </a:solidFill>
              </a:defRPr>
            </a:pPr>
            <a:r>
              <a:rPr lang="nl-NL" sz="1265" kern="0" dirty="0"/>
              <a:t>Kennis – geen kennis (1), mevrouw zal vanwege de ziekte van Alzheimer geen informatie meer onthouden of interpreteren.</a:t>
            </a:r>
          </a:p>
          <a:p>
            <a:pPr marL="200906" indent="-200906" defTabSz="410740">
              <a:buFont typeface="Arial" panose="020B0604020202020204" pitchFamily="34" charset="0"/>
              <a:buChar char="•"/>
              <a:defRPr sz="1800">
                <a:solidFill>
                  <a:srgbClr val="000000"/>
                </a:solidFill>
              </a:defRPr>
            </a:pPr>
            <a:r>
              <a:rPr lang="nl-NL" sz="1265" kern="0" dirty="0"/>
              <a:t>Gedrag – nauwelijks juist gedrag (2), mevrouw vertoont agressief gedrag.</a:t>
            </a:r>
          </a:p>
          <a:p>
            <a:pPr marL="200906" indent="-200906" defTabSz="410740">
              <a:buFont typeface="Arial" panose="020B0604020202020204" pitchFamily="34" charset="0"/>
              <a:buChar char="•"/>
              <a:defRPr sz="1800">
                <a:solidFill>
                  <a:srgbClr val="000000"/>
                </a:solidFill>
              </a:defRPr>
            </a:pPr>
            <a:r>
              <a:rPr lang="nl-NL" sz="1265" kern="0" dirty="0"/>
              <a:t>Status – ernstige signalen / symptomen (2), mevrouw is enkele jaren geleden gediagnosticeerd met Alzheimer.  </a:t>
            </a: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r>
              <a:rPr lang="nl-NL" sz="1265" kern="0" dirty="0"/>
              <a:t>Op de volgende pagina staat feedback ook nog in het schema.</a:t>
            </a:r>
          </a:p>
          <a:p>
            <a:pPr defTabSz="410740">
              <a:defRPr sz="1800">
                <a:solidFill>
                  <a:srgbClr val="000000"/>
                </a:solidFill>
              </a:defRPr>
            </a:pPr>
            <a:endParaRPr lang="nl-NL" sz="1265" kern="0" dirty="0">
              <a:solidFill>
                <a:srgbClr val="000000"/>
              </a:solidFill>
            </a:endParaRPr>
          </a:p>
          <a:p>
            <a:pPr marL="200906" indent="-200906" defTabSz="410740">
              <a:buFont typeface="Arial" panose="020B0604020202020204" pitchFamily="34" charset="0"/>
              <a:buChar char="•"/>
              <a:defRPr sz="1800">
                <a:solidFill>
                  <a:srgbClr val="000000"/>
                </a:solidFill>
              </a:defRPr>
            </a:pPr>
            <a:endParaRPr sz="1265" kern="0" dirty="0"/>
          </a:p>
        </p:txBody>
      </p:sp>
      <p:sp>
        <p:nvSpPr>
          <p:cNvPr id="36" name="Shape 39">
            <a:hlinkClick r:id="" action="ppaction://hlinkshowjump?jump=nextslide"/>
          </p:cNvPr>
          <p:cNvSpPr/>
          <p:nvPr/>
        </p:nvSpPr>
        <p:spPr>
          <a:xfrm>
            <a:off x="7331150" y="6354780"/>
            <a:ext cx="1591547" cy="328045"/>
          </a:xfrm>
          <a:prstGeom prst="roundRect">
            <a:avLst>
              <a:gd name="adj" fmla="val 27025"/>
            </a:avLst>
          </a:prstGeom>
          <a:blipFill rotWithShape="1">
            <a:blip r:embed="rId2"/>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sym typeface="Helvetica Light"/>
              </a:rPr>
              <a:t>Volgende</a:t>
            </a:r>
            <a:endParaRPr sz="1687" kern="0" dirty="0">
              <a:solidFill>
                <a:srgbClr val="FFFFFF"/>
              </a:solidFill>
              <a:sym typeface="Helvetica Light"/>
            </a:endParaRPr>
          </a:p>
        </p:txBody>
      </p:sp>
      <p:sp>
        <p:nvSpPr>
          <p:cNvPr id="37" name="Shape 39">
            <a:hlinkClick r:id="" action="ppaction://hlinkshowjump?jump=previousslide"/>
          </p:cNvPr>
          <p:cNvSpPr/>
          <p:nvPr/>
        </p:nvSpPr>
        <p:spPr>
          <a:xfrm>
            <a:off x="201909" y="6354779"/>
            <a:ext cx="1591547" cy="328045"/>
          </a:xfrm>
          <a:prstGeom prst="roundRect">
            <a:avLst>
              <a:gd name="adj" fmla="val 27025"/>
            </a:avLst>
          </a:prstGeom>
          <a:blipFill rotWithShape="1">
            <a:blip r:embed="rId2"/>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Vorige</a:t>
            </a:r>
            <a:endParaRPr sz="1687" kern="0" dirty="0">
              <a:solidFill>
                <a:srgbClr val="FFFFFF"/>
              </a:solidFill>
              <a:latin typeface="Avenir Next Condensed"/>
              <a:sym typeface="Helvetica Light"/>
            </a:endParaRPr>
          </a:p>
        </p:txBody>
      </p:sp>
      <p:pic>
        <p:nvPicPr>
          <p:cNvPr id="25" name="pasted-image.pdf"/>
          <p:cNvPicPr/>
          <p:nvPr/>
        </p:nvPicPr>
        <p:blipFill>
          <a:blip r:embed="rId6"/>
          <a:stretch>
            <a:fillRect/>
          </a:stretch>
        </p:blipFill>
        <p:spPr>
          <a:xfrm>
            <a:off x="7964694" y="36749"/>
            <a:ext cx="1012172" cy="782148"/>
          </a:xfrm>
          <a:prstGeom prst="rect">
            <a:avLst/>
          </a:prstGeom>
          <a:ln w="12700">
            <a:miter lim="400000"/>
          </a:ln>
        </p:spPr>
      </p:pic>
      <p:sp>
        <p:nvSpPr>
          <p:cNvPr id="26" name="Rechthoek 25"/>
          <p:cNvSpPr/>
          <p:nvPr/>
        </p:nvSpPr>
        <p:spPr>
          <a:xfrm>
            <a:off x="1857996" y="264970"/>
            <a:ext cx="5599951" cy="406137"/>
          </a:xfrm>
          <a:prstGeom prst="rect">
            <a:avLst/>
          </a:prstGeom>
        </p:spPr>
        <p:txBody>
          <a:bodyPr wrap="square">
            <a:spAutoFit/>
          </a:bodyPr>
          <a:lstStyle/>
          <a:p>
            <a:pPr algn="ctr" defTabSz="410740">
              <a:defRPr sz="1800">
                <a:solidFill>
                  <a:srgbClr val="000000"/>
                </a:solidFill>
              </a:defRPr>
            </a:pPr>
            <a:r>
              <a:rPr lang="nl-NL" sz="2039" kern="0" dirty="0">
                <a:solidFill>
                  <a:srgbClr val="004F50"/>
                </a:solidFill>
                <a:sym typeface="Helvetica Light"/>
              </a:rPr>
              <a:t>Vraag 2 (van 5)</a:t>
            </a:r>
          </a:p>
        </p:txBody>
      </p:sp>
      <p:pic>
        <p:nvPicPr>
          <p:cNvPr id="28" name="Picture 2" descr="G:\Mijn afbeeldingen\FINAL cirkel stappen\Dia3.GIF"/>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r="29626"/>
          <a:stretch/>
        </p:blipFill>
        <p:spPr bwMode="auto">
          <a:xfrm>
            <a:off x="-38031" y="907629"/>
            <a:ext cx="1131145" cy="1205508"/>
          </a:xfrm>
          <a:prstGeom prst="rect">
            <a:avLst/>
          </a:prstGeom>
          <a:noFill/>
          <a:extLst>
            <a:ext uri="{909E8E84-426E-40DD-AFC4-6F175D3DCCD1}">
              <a14:hiddenFill xmlns:a14="http://schemas.microsoft.com/office/drawing/2010/main">
                <a:solidFill>
                  <a:srgbClr val="FFFFFF"/>
                </a:solidFill>
              </a14:hiddenFill>
            </a:ext>
          </a:extLst>
        </p:spPr>
      </p:pic>
      <p:sp>
        <p:nvSpPr>
          <p:cNvPr id="39" name="Shape 47"/>
          <p:cNvSpPr/>
          <p:nvPr/>
        </p:nvSpPr>
        <p:spPr>
          <a:xfrm>
            <a:off x="1889687" y="938991"/>
            <a:ext cx="6461295" cy="1557349"/>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lang="nl-NL" sz="1265" kern="0" dirty="0"/>
          </a:p>
          <a:p>
            <a:pPr defTabSz="410740">
              <a:defRPr sz="1800">
                <a:solidFill>
                  <a:srgbClr val="000000"/>
                </a:solidFill>
              </a:defRPr>
            </a:pPr>
            <a:r>
              <a:rPr lang="nl-NL" sz="1265" kern="0" dirty="0"/>
              <a:t>Saskia  wil de huidige situatie van de pijn van mevrouw van Putten vaststellen op Kennis, Gedrag en Status. </a:t>
            </a: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r>
              <a:rPr lang="nl-NL" sz="1265" kern="0" dirty="0"/>
              <a:t>Welke score zou jij geven aan Kennis, Gedrag en Status. Baseer je scores op de beschikbare cliëntinformatie. </a:t>
            </a: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r>
              <a:rPr lang="nl-NL" sz="1265" kern="0" dirty="0"/>
              <a:t>MAAK JE KEUZE: </a:t>
            </a:r>
          </a:p>
        </p:txBody>
      </p:sp>
      <p:sp>
        <p:nvSpPr>
          <p:cNvPr id="40" name="Shape 59"/>
          <p:cNvSpPr/>
          <p:nvPr/>
        </p:nvSpPr>
        <p:spPr>
          <a:xfrm>
            <a:off x="2545585" y="2838809"/>
            <a:ext cx="5950465" cy="58400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Kennis – minimale kennis (2)</a:t>
            </a:r>
          </a:p>
          <a:p>
            <a:pPr defTabSz="410740">
              <a:defRPr sz="1800" i="0">
                <a:solidFill>
                  <a:srgbClr val="000000"/>
                </a:solidFill>
              </a:defRPr>
            </a:pPr>
            <a:r>
              <a:rPr lang="nl-NL" sz="1265" kern="0" dirty="0"/>
              <a:t>Gedrag – nauwelijks juist gedrag (2) </a:t>
            </a:r>
          </a:p>
          <a:p>
            <a:pPr defTabSz="410740">
              <a:defRPr sz="1800" i="0">
                <a:solidFill>
                  <a:srgbClr val="000000"/>
                </a:solidFill>
              </a:defRPr>
            </a:pPr>
            <a:r>
              <a:rPr lang="nl-NL" sz="1265" kern="0" dirty="0"/>
              <a:t>Status – matige signalen / symptomen (3) </a:t>
            </a:r>
            <a:endParaRPr sz="1265" kern="0" dirty="0"/>
          </a:p>
        </p:txBody>
      </p:sp>
      <p:sp>
        <p:nvSpPr>
          <p:cNvPr id="41" name="Shape 60"/>
          <p:cNvSpPr/>
          <p:nvPr/>
        </p:nvSpPr>
        <p:spPr>
          <a:xfrm>
            <a:off x="2545585" y="3535325"/>
            <a:ext cx="5950465" cy="58400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Kennis – geen kennis (1) </a:t>
            </a:r>
          </a:p>
          <a:p>
            <a:pPr defTabSz="410740">
              <a:defRPr sz="1800" i="0">
                <a:solidFill>
                  <a:srgbClr val="000000"/>
                </a:solidFill>
              </a:defRPr>
            </a:pPr>
            <a:r>
              <a:rPr lang="nl-NL" sz="1265" kern="0" dirty="0"/>
              <a:t>Gedrag – nauwelijks juist gedrag (2) </a:t>
            </a:r>
          </a:p>
          <a:p>
            <a:pPr defTabSz="410740">
              <a:defRPr sz="1800" i="0">
                <a:solidFill>
                  <a:srgbClr val="000000"/>
                </a:solidFill>
              </a:defRPr>
            </a:pPr>
            <a:r>
              <a:rPr lang="nl-NL" sz="1265" kern="0" dirty="0"/>
              <a:t>Status – extreme signalen / symptomen (1)</a:t>
            </a:r>
            <a:endParaRPr sz="1265" kern="0" dirty="0"/>
          </a:p>
        </p:txBody>
      </p:sp>
      <p:sp>
        <p:nvSpPr>
          <p:cNvPr id="47" name="Shape 61"/>
          <p:cNvSpPr/>
          <p:nvPr/>
        </p:nvSpPr>
        <p:spPr>
          <a:xfrm>
            <a:off x="2545585" y="4257324"/>
            <a:ext cx="5950465" cy="58400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Kennis – geen kennis (1) </a:t>
            </a:r>
          </a:p>
          <a:p>
            <a:pPr defTabSz="410740">
              <a:defRPr sz="1800" i="0">
                <a:solidFill>
                  <a:srgbClr val="000000"/>
                </a:solidFill>
              </a:defRPr>
            </a:pPr>
            <a:r>
              <a:rPr lang="nl-NL" sz="1265" kern="0" dirty="0"/>
              <a:t>Gedrag – nauwelijks juist gedrag (2) </a:t>
            </a:r>
          </a:p>
          <a:p>
            <a:pPr defTabSz="410740">
              <a:defRPr sz="1800" i="0">
                <a:solidFill>
                  <a:srgbClr val="000000"/>
                </a:solidFill>
              </a:defRPr>
            </a:pPr>
            <a:r>
              <a:rPr lang="nl-NL" sz="1265" kern="0" dirty="0"/>
              <a:t>Status – ernstige signalen / symptomen (2)</a:t>
            </a:r>
            <a:endParaRPr sz="1265" kern="0" dirty="0"/>
          </a:p>
        </p:txBody>
      </p:sp>
    </p:spTree>
    <p:extLst>
      <p:ext uri="{BB962C8B-B14F-4D97-AF65-F5344CB8AC3E}">
        <p14:creationId xmlns:p14="http://schemas.microsoft.com/office/powerpoint/2010/main" val="3682467201"/>
      </p:ext>
    </p:extLst>
  </p:cSld>
  <p:clrMapOvr>
    <a:masterClrMapping/>
  </p:clrMapOvr>
  <p:transition spd="med" advClick="0"/>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44" name="Schermafbeelding 2015-05-18 om 11.31.55.png"/>
          <p:cNvPicPr/>
          <p:nvPr/>
        </p:nvPicPr>
        <p:blipFill>
          <a:blip r:embed="rId2"/>
          <a:stretch>
            <a:fillRect/>
          </a:stretch>
        </p:blipFill>
        <p:spPr>
          <a:xfrm>
            <a:off x="201908" y="-5964"/>
            <a:ext cx="1440099" cy="794743"/>
          </a:xfrm>
          <a:prstGeom prst="rect">
            <a:avLst/>
          </a:prstGeom>
          <a:ln w="12700">
            <a:miter lim="400000"/>
          </a:ln>
        </p:spPr>
      </p:pic>
      <p:sp>
        <p:nvSpPr>
          <p:cNvPr id="45" name="Shape 45"/>
          <p:cNvSpPr/>
          <p:nvPr/>
        </p:nvSpPr>
        <p:spPr>
          <a:xfrm flipH="1" flipV="1">
            <a:off x="6822" y="858555"/>
            <a:ext cx="9262737" cy="1"/>
          </a:xfrm>
          <a:prstGeom prst="line">
            <a:avLst/>
          </a:prstGeom>
          <a:ln w="12700">
            <a:solidFill>
              <a:srgbClr val="FFFFFF"/>
            </a:solidFill>
            <a:miter lim="400000"/>
          </a:ln>
        </p:spPr>
        <p:txBody>
          <a:bodyPr lIns="0" tIns="0" rIns="0" bIns="0" anchor="ctr"/>
          <a:lstStyle/>
          <a:p>
            <a:pPr algn="ctr" defTabSz="410740">
              <a:defRPr sz="2400"/>
            </a:pPr>
            <a:endParaRPr sz="1687" kern="0">
              <a:solidFill>
                <a:sysClr val="windowText" lastClr="000000"/>
              </a:solidFill>
              <a:sym typeface="Helvetica Light"/>
            </a:endParaRPr>
          </a:p>
        </p:txBody>
      </p:sp>
      <p:sp>
        <p:nvSpPr>
          <p:cNvPr id="46" name="Shape 46"/>
          <p:cNvSpPr/>
          <p:nvPr/>
        </p:nvSpPr>
        <p:spPr>
          <a:xfrm>
            <a:off x="1850419" y="1021355"/>
            <a:ext cx="6552068" cy="136268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r>
              <a:rPr lang="nl-NL" sz="1265" kern="0" dirty="0"/>
              <a:t>De huidige scores zijn vastgesteld. Nu gaat Saskia vaststellen wat voor mevrouw van Putten de </a:t>
            </a:r>
            <a:r>
              <a:rPr lang="nl-NL" sz="1265" b="1" kern="0" dirty="0"/>
              <a:t>gewenste situatie </a:t>
            </a:r>
            <a:r>
              <a:rPr lang="nl-NL" sz="1265" kern="0" dirty="0"/>
              <a:t>is; wat de streefscores zijn. Dit is de basis van de inzet van de acties, die samenkomen in het zorgplan. </a:t>
            </a: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r>
              <a:rPr lang="nl-NL" sz="1265" kern="0" dirty="0"/>
              <a:t>Bedenk welke streefwaarden je met Mevrouw van Putten wil halen. En beantwoord de vraag op de volgende pagina. </a:t>
            </a:r>
            <a:endParaRPr lang="nl-NL" sz="1265" kern="0" dirty="0">
              <a:solidFill>
                <a:srgbClr val="000000"/>
              </a:solidFill>
            </a:endParaRPr>
          </a:p>
          <a:p>
            <a:pPr defTabSz="410740">
              <a:defRPr sz="1800">
                <a:solidFill>
                  <a:srgbClr val="000000"/>
                </a:solidFill>
              </a:defRPr>
            </a:pPr>
            <a:endParaRPr lang="nl-NL" sz="1265" kern="0" dirty="0"/>
          </a:p>
        </p:txBody>
      </p:sp>
      <p:sp>
        <p:nvSpPr>
          <p:cNvPr id="47" name="Shape 47"/>
          <p:cNvSpPr/>
          <p:nvPr/>
        </p:nvSpPr>
        <p:spPr>
          <a:xfrm>
            <a:off x="1857997" y="2048534"/>
            <a:ext cx="6552068"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sz="1265" kern="0" dirty="0"/>
          </a:p>
        </p:txBody>
      </p:sp>
      <p:sp>
        <p:nvSpPr>
          <p:cNvPr id="48" name="Shape 48"/>
          <p:cNvSpPr/>
          <p:nvPr/>
        </p:nvSpPr>
        <p:spPr>
          <a:xfrm>
            <a:off x="68400" y="2147303"/>
            <a:ext cx="1440099" cy="266804"/>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sz="1265" kern="0" dirty="0"/>
          </a:p>
        </p:txBody>
      </p:sp>
      <p:sp>
        <p:nvSpPr>
          <p:cNvPr id="54" name="Shape 54"/>
          <p:cNvSpPr/>
          <p:nvPr/>
        </p:nvSpPr>
        <p:spPr>
          <a:xfrm>
            <a:off x="1889685" y="3572579"/>
            <a:ext cx="494947" cy="40087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algn="ctr" defTabSz="410740">
              <a:defRPr sz="1800">
                <a:solidFill>
                  <a:srgbClr val="000000"/>
                </a:solidFill>
              </a:defRPr>
            </a:pPr>
            <a:endParaRPr sz="1265" kern="0" dirty="0"/>
          </a:p>
        </p:txBody>
      </p:sp>
      <p:sp>
        <p:nvSpPr>
          <p:cNvPr id="62" name="Shape 62"/>
          <p:cNvSpPr/>
          <p:nvPr/>
        </p:nvSpPr>
        <p:spPr>
          <a:xfrm>
            <a:off x="68400" y="2942403"/>
            <a:ext cx="1440099" cy="266804"/>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sz="1265" kern="0" dirty="0"/>
          </a:p>
        </p:txBody>
      </p:sp>
      <p:sp>
        <p:nvSpPr>
          <p:cNvPr id="19" name="Shape 39">
            <a:hlinkClick r:id="" action="ppaction://hlinkshowjump?jump=nextslide"/>
          </p:cNvPr>
          <p:cNvSpPr/>
          <p:nvPr/>
        </p:nvSpPr>
        <p:spPr>
          <a:xfrm>
            <a:off x="7331150" y="6354780"/>
            <a:ext cx="1591547" cy="328045"/>
          </a:xfrm>
          <a:prstGeom prst="roundRect">
            <a:avLst>
              <a:gd name="adj" fmla="val 27025"/>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sym typeface="Helvetica Light"/>
              </a:rPr>
              <a:t>Volgende</a:t>
            </a:r>
            <a:endParaRPr sz="1687" kern="0" dirty="0">
              <a:solidFill>
                <a:srgbClr val="FFFFFF"/>
              </a:solidFill>
              <a:sym typeface="Helvetica Light"/>
            </a:endParaRPr>
          </a:p>
        </p:txBody>
      </p:sp>
      <p:sp>
        <p:nvSpPr>
          <p:cNvPr id="13" name="Shape 39">
            <a:hlinkClick r:id="" action="ppaction://hlinkshowjump?jump=previousslide"/>
          </p:cNvPr>
          <p:cNvSpPr/>
          <p:nvPr/>
        </p:nvSpPr>
        <p:spPr>
          <a:xfrm>
            <a:off x="201909" y="6354779"/>
            <a:ext cx="1591547" cy="328045"/>
          </a:xfrm>
          <a:prstGeom prst="roundRect">
            <a:avLst>
              <a:gd name="adj" fmla="val 27025"/>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Vorige</a:t>
            </a:r>
            <a:endParaRPr sz="1687" kern="0" dirty="0">
              <a:solidFill>
                <a:srgbClr val="FFFFFF"/>
              </a:solidFill>
              <a:latin typeface="Avenir Next Condensed"/>
              <a:sym typeface="Helvetica Light"/>
            </a:endParaRPr>
          </a:p>
        </p:txBody>
      </p:sp>
      <p:pic>
        <p:nvPicPr>
          <p:cNvPr id="16" name="pasted-image.pdf"/>
          <p:cNvPicPr/>
          <p:nvPr/>
        </p:nvPicPr>
        <p:blipFill>
          <a:blip r:embed="rId4"/>
          <a:stretch>
            <a:fillRect/>
          </a:stretch>
        </p:blipFill>
        <p:spPr>
          <a:xfrm>
            <a:off x="7964694" y="36749"/>
            <a:ext cx="1012172" cy="782148"/>
          </a:xfrm>
          <a:prstGeom prst="rect">
            <a:avLst/>
          </a:prstGeom>
          <a:ln w="12700">
            <a:miter lim="400000"/>
          </a:ln>
        </p:spPr>
      </p:pic>
      <p:pic>
        <p:nvPicPr>
          <p:cNvPr id="14" name="Picture 2" descr="G:\Mijn afbeeldingen\FINAL cirkel stappen\Dia3.GIF"/>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29626"/>
          <a:stretch/>
        </p:blipFill>
        <p:spPr bwMode="auto">
          <a:xfrm>
            <a:off x="-38031" y="907629"/>
            <a:ext cx="1131145" cy="120550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G:\Syta\OMaha\overzicht_tabel (1).pn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420293" y="2669542"/>
            <a:ext cx="8239513" cy="2909271"/>
          </a:xfrm>
          <a:prstGeom prst="rect">
            <a:avLst/>
          </a:prstGeom>
          <a:noFill/>
          <a:extLst>
            <a:ext uri="{909E8E84-426E-40DD-AFC4-6F175D3DCCD1}">
              <a14:hiddenFill xmlns:a14="http://schemas.microsoft.com/office/drawing/2010/main">
                <a:solidFill>
                  <a:srgbClr val="FFFFFF"/>
                </a:solidFill>
              </a14:hiddenFill>
            </a:ext>
          </a:extLst>
        </p:spPr>
      </p:pic>
      <p:pic>
        <p:nvPicPr>
          <p:cNvPr id="17" name="pasted-image.pdf"/>
          <p:cNvPicPr/>
          <p:nvPr/>
        </p:nvPicPr>
        <p:blipFill>
          <a:blip r:embed="rId7"/>
          <a:stretch>
            <a:fillRect/>
          </a:stretch>
        </p:blipFill>
        <p:spPr>
          <a:xfrm>
            <a:off x="2384632" y="3195976"/>
            <a:ext cx="446484" cy="446485"/>
          </a:xfrm>
          <a:prstGeom prst="rect">
            <a:avLst/>
          </a:prstGeom>
          <a:ln w="12700">
            <a:miter lim="400000"/>
          </a:ln>
        </p:spPr>
      </p:pic>
      <p:pic>
        <p:nvPicPr>
          <p:cNvPr id="18" name="pasted-image.pdf"/>
          <p:cNvPicPr/>
          <p:nvPr/>
        </p:nvPicPr>
        <p:blipFill>
          <a:blip r:embed="rId7"/>
          <a:stretch>
            <a:fillRect/>
          </a:stretch>
        </p:blipFill>
        <p:spPr>
          <a:xfrm>
            <a:off x="3761911" y="4124179"/>
            <a:ext cx="446484" cy="446485"/>
          </a:xfrm>
          <a:prstGeom prst="rect">
            <a:avLst/>
          </a:prstGeom>
          <a:ln w="12700">
            <a:miter lim="400000"/>
          </a:ln>
        </p:spPr>
      </p:pic>
      <p:pic>
        <p:nvPicPr>
          <p:cNvPr id="20" name="pasted-image.pdf"/>
          <p:cNvPicPr/>
          <p:nvPr/>
        </p:nvPicPr>
        <p:blipFill>
          <a:blip r:embed="rId7"/>
          <a:stretch>
            <a:fillRect/>
          </a:stretch>
        </p:blipFill>
        <p:spPr>
          <a:xfrm>
            <a:off x="3761911" y="4997003"/>
            <a:ext cx="446484" cy="446485"/>
          </a:xfrm>
          <a:prstGeom prst="rect">
            <a:avLst/>
          </a:prstGeom>
          <a:ln w="12700">
            <a:miter lim="400000"/>
          </a:ln>
        </p:spPr>
      </p:pic>
      <p:sp>
        <p:nvSpPr>
          <p:cNvPr id="21" name="Rechthoek 20"/>
          <p:cNvSpPr/>
          <p:nvPr/>
        </p:nvSpPr>
        <p:spPr>
          <a:xfrm>
            <a:off x="1857996" y="264970"/>
            <a:ext cx="5599951" cy="406137"/>
          </a:xfrm>
          <a:prstGeom prst="rect">
            <a:avLst/>
          </a:prstGeom>
        </p:spPr>
        <p:txBody>
          <a:bodyPr wrap="square">
            <a:spAutoFit/>
          </a:bodyPr>
          <a:lstStyle/>
          <a:p>
            <a:pPr algn="ctr" defTabSz="410740">
              <a:defRPr sz="1800">
                <a:solidFill>
                  <a:srgbClr val="000000"/>
                </a:solidFill>
              </a:defRPr>
            </a:pPr>
            <a:r>
              <a:rPr lang="nl-NL" sz="2039" kern="0" dirty="0">
                <a:solidFill>
                  <a:srgbClr val="004F50"/>
                </a:solidFill>
                <a:sym typeface="Helvetica Light"/>
              </a:rPr>
              <a:t>Vraag 2 (van 5)</a:t>
            </a:r>
          </a:p>
        </p:txBody>
      </p:sp>
    </p:spTree>
    <p:extLst>
      <p:ext uri="{BB962C8B-B14F-4D97-AF65-F5344CB8AC3E}">
        <p14:creationId xmlns:p14="http://schemas.microsoft.com/office/powerpoint/2010/main" val="1283004755"/>
      </p:ext>
    </p:extLst>
  </p:cSld>
  <p:clrMapOvr>
    <a:masterClrMapping/>
  </p:clrMapOvr>
  <p:transition spd="med" advClick="0"/>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44" name="Schermafbeelding 2015-05-18 om 11.31.55.png"/>
          <p:cNvPicPr/>
          <p:nvPr/>
        </p:nvPicPr>
        <p:blipFill>
          <a:blip r:embed="rId2"/>
          <a:stretch>
            <a:fillRect/>
          </a:stretch>
        </p:blipFill>
        <p:spPr>
          <a:xfrm>
            <a:off x="201908" y="-5964"/>
            <a:ext cx="1440099" cy="794743"/>
          </a:xfrm>
          <a:prstGeom prst="rect">
            <a:avLst/>
          </a:prstGeom>
          <a:ln w="12700">
            <a:miter lim="400000"/>
          </a:ln>
        </p:spPr>
      </p:pic>
      <p:sp>
        <p:nvSpPr>
          <p:cNvPr id="45" name="Shape 45"/>
          <p:cNvSpPr/>
          <p:nvPr/>
        </p:nvSpPr>
        <p:spPr>
          <a:xfrm flipH="1" flipV="1">
            <a:off x="6822" y="858555"/>
            <a:ext cx="9262737" cy="1"/>
          </a:xfrm>
          <a:prstGeom prst="line">
            <a:avLst/>
          </a:prstGeom>
          <a:ln w="12700">
            <a:solidFill>
              <a:srgbClr val="FFFFFF"/>
            </a:solidFill>
            <a:miter lim="400000"/>
          </a:ln>
        </p:spPr>
        <p:txBody>
          <a:bodyPr lIns="0" tIns="0" rIns="0" bIns="0" anchor="ctr"/>
          <a:lstStyle/>
          <a:p>
            <a:pPr algn="ctr" defTabSz="410740">
              <a:defRPr sz="2400"/>
            </a:pPr>
            <a:endParaRPr sz="1687" kern="0">
              <a:solidFill>
                <a:sysClr val="windowText" lastClr="000000"/>
              </a:solidFill>
              <a:sym typeface="Helvetica Light"/>
            </a:endParaRPr>
          </a:p>
        </p:txBody>
      </p:sp>
      <p:sp>
        <p:nvSpPr>
          <p:cNvPr id="46" name="Shape 46"/>
          <p:cNvSpPr/>
          <p:nvPr/>
        </p:nvSpPr>
        <p:spPr>
          <a:xfrm>
            <a:off x="1857997" y="999295"/>
            <a:ext cx="6552068"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endParaRPr sz="1265" kern="0" dirty="0"/>
          </a:p>
        </p:txBody>
      </p:sp>
      <p:sp>
        <p:nvSpPr>
          <p:cNvPr id="49" name="Shape 49"/>
          <p:cNvSpPr/>
          <p:nvPr/>
        </p:nvSpPr>
        <p:spPr>
          <a:xfrm>
            <a:off x="1857376" y="339331"/>
            <a:ext cx="6829643" cy="4956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endParaRPr sz="1265" kern="0" dirty="0"/>
          </a:p>
        </p:txBody>
      </p:sp>
      <p:sp>
        <p:nvSpPr>
          <p:cNvPr id="59" name="Shape 59"/>
          <p:cNvSpPr/>
          <p:nvPr/>
        </p:nvSpPr>
        <p:spPr>
          <a:xfrm>
            <a:off x="2545585" y="2838809"/>
            <a:ext cx="5950465" cy="58400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Kennis – geen kennis (1)</a:t>
            </a:r>
          </a:p>
          <a:p>
            <a:pPr defTabSz="410740">
              <a:defRPr sz="1800" i="0">
                <a:solidFill>
                  <a:srgbClr val="000000"/>
                </a:solidFill>
              </a:defRPr>
            </a:pPr>
            <a:r>
              <a:rPr lang="nl-NL" sz="1265" kern="0" dirty="0"/>
              <a:t>Gedrag – onjuist gedrag (1) </a:t>
            </a:r>
          </a:p>
          <a:p>
            <a:pPr defTabSz="410740">
              <a:defRPr sz="1800" i="0">
                <a:solidFill>
                  <a:srgbClr val="000000"/>
                </a:solidFill>
              </a:defRPr>
            </a:pPr>
            <a:r>
              <a:rPr lang="nl-NL" sz="1265" kern="0" dirty="0"/>
              <a:t>Status – ernstige signalen / symptomen (2) </a:t>
            </a:r>
            <a:endParaRPr sz="1265" kern="0" dirty="0"/>
          </a:p>
        </p:txBody>
      </p:sp>
      <p:sp>
        <p:nvSpPr>
          <p:cNvPr id="60" name="Shape 60"/>
          <p:cNvSpPr/>
          <p:nvPr/>
        </p:nvSpPr>
        <p:spPr>
          <a:xfrm>
            <a:off x="2545585" y="3535325"/>
            <a:ext cx="5950465" cy="58400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Kennis – geen kennis (1) </a:t>
            </a:r>
          </a:p>
          <a:p>
            <a:pPr defTabSz="410740">
              <a:defRPr sz="1800" i="0">
                <a:solidFill>
                  <a:srgbClr val="000000"/>
                </a:solidFill>
              </a:defRPr>
            </a:pPr>
            <a:r>
              <a:rPr lang="nl-NL" sz="1265" kern="0" dirty="0"/>
              <a:t>Gedrag – onregelmatig juist gedrag (3) </a:t>
            </a:r>
          </a:p>
          <a:p>
            <a:pPr defTabSz="410740">
              <a:defRPr sz="1800" i="0">
                <a:solidFill>
                  <a:srgbClr val="000000"/>
                </a:solidFill>
              </a:defRPr>
            </a:pPr>
            <a:r>
              <a:rPr lang="nl-NL" sz="1265" kern="0" dirty="0"/>
              <a:t>Status – matige signalen / symptomen (3)</a:t>
            </a:r>
            <a:endParaRPr sz="1265" kern="0" dirty="0"/>
          </a:p>
        </p:txBody>
      </p:sp>
      <p:sp>
        <p:nvSpPr>
          <p:cNvPr id="61" name="Shape 61"/>
          <p:cNvSpPr/>
          <p:nvPr/>
        </p:nvSpPr>
        <p:spPr>
          <a:xfrm>
            <a:off x="2545585" y="4257324"/>
            <a:ext cx="5950465" cy="58400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Kennis – geen kennis (1) </a:t>
            </a:r>
          </a:p>
          <a:p>
            <a:pPr defTabSz="410740">
              <a:defRPr sz="1800" i="0">
                <a:solidFill>
                  <a:srgbClr val="000000"/>
                </a:solidFill>
              </a:defRPr>
            </a:pPr>
            <a:r>
              <a:rPr lang="nl-NL" sz="1265" kern="0" dirty="0"/>
              <a:t>Gedrag – nauwelijks juist gedrag (2) </a:t>
            </a:r>
          </a:p>
          <a:p>
            <a:pPr defTabSz="410740">
              <a:defRPr sz="1800" i="0">
                <a:solidFill>
                  <a:srgbClr val="000000"/>
                </a:solidFill>
              </a:defRPr>
            </a:pPr>
            <a:r>
              <a:rPr lang="nl-NL" sz="1265" kern="0" dirty="0"/>
              <a:t>Status – extreme signalen / symptomen (1)</a:t>
            </a:r>
            <a:endParaRPr sz="1265" kern="0" dirty="0"/>
          </a:p>
        </p:txBody>
      </p:sp>
      <p:sp>
        <p:nvSpPr>
          <p:cNvPr id="25" name="Shape 39">
            <a:hlinkClick r:id="" action="ppaction://hlinkshowjump?jump=previousslide"/>
          </p:cNvPr>
          <p:cNvSpPr/>
          <p:nvPr/>
        </p:nvSpPr>
        <p:spPr>
          <a:xfrm>
            <a:off x="201909" y="6354779"/>
            <a:ext cx="1591547" cy="328045"/>
          </a:xfrm>
          <a:prstGeom prst="roundRect">
            <a:avLst>
              <a:gd name="adj" fmla="val 27025"/>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Vorige</a:t>
            </a:r>
            <a:endParaRPr sz="1687" kern="0" dirty="0">
              <a:solidFill>
                <a:srgbClr val="FFFFFF"/>
              </a:solidFill>
              <a:latin typeface="Avenir Next Condensed"/>
              <a:sym typeface="Helvetica Light"/>
            </a:endParaRPr>
          </a:p>
        </p:txBody>
      </p:sp>
      <p:sp>
        <p:nvSpPr>
          <p:cNvPr id="29" name="Shape 47"/>
          <p:cNvSpPr/>
          <p:nvPr/>
        </p:nvSpPr>
        <p:spPr>
          <a:xfrm>
            <a:off x="1889687" y="938991"/>
            <a:ext cx="6461295" cy="1362681"/>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lang="nl-NL" sz="1265" kern="0" dirty="0"/>
          </a:p>
          <a:p>
            <a:pPr defTabSz="410740">
              <a:defRPr sz="1800">
                <a:solidFill>
                  <a:srgbClr val="000000"/>
                </a:solidFill>
              </a:defRPr>
            </a:pPr>
            <a:r>
              <a:rPr lang="nl-NL" sz="1265" kern="0" dirty="0"/>
              <a:t>Saskia  wil ook de streefscores voor mevrouw van Putten vaststellen.</a:t>
            </a: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r>
              <a:rPr lang="nl-NL" sz="1265" kern="0" dirty="0"/>
              <a:t>Welke streefscore zou jij geven aan Kennis, Gedrag en Status. Baseer je scores op de beschikbare cliëntinformatie. </a:t>
            </a: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r>
              <a:rPr lang="nl-NL" sz="1265" kern="0" dirty="0"/>
              <a:t>MAAK JE KEUZE: </a:t>
            </a:r>
          </a:p>
        </p:txBody>
      </p:sp>
      <p:sp>
        <p:nvSpPr>
          <p:cNvPr id="33" name="Shape 50">
            <a:hlinkClick r:id="" action="ppaction://hlinkshowjump?jump=nextslide"/>
          </p:cNvPr>
          <p:cNvSpPr/>
          <p:nvPr/>
        </p:nvSpPr>
        <p:spPr>
          <a:xfrm>
            <a:off x="1889686" y="2843631"/>
            <a:ext cx="494947" cy="464344"/>
          </a:xfrm>
          <a:prstGeom prst="roundRect">
            <a:avLst>
              <a:gd name="adj" fmla="val 19092"/>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A</a:t>
            </a:r>
            <a:endParaRPr sz="2180" kern="0" dirty="0">
              <a:solidFill>
                <a:srgbClr val="FFFFFF"/>
              </a:solidFill>
              <a:latin typeface="Avenir Next Condensed"/>
              <a:sym typeface="Helvetica Light"/>
            </a:endParaRPr>
          </a:p>
        </p:txBody>
      </p:sp>
      <p:sp>
        <p:nvSpPr>
          <p:cNvPr id="35" name="Shape 50">
            <a:hlinkClick r:id="" action="ppaction://hlinkshowjump?jump=nextslide"/>
          </p:cNvPr>
          <p:cNvSpPr/>
          <p:nvPr/>
        </p:nvSpPr>
        <p:spPr>
          <a:xfrm>
            <a:off x="1889686" y="4284837"/>
            <a:ext cx="494947" cy="464344"/>
          </a:xfrm>
          <a:prstGeom prst="roundRect">
            <a:avLst>
              <a:gd name="adj" fmla="val 19092"/>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C</a:t>
            </a:r>
            <a:endParaRPr sz="2180" kern="0" dirty="0">
              <a:solidFill>
                <a:srgbClr val="FFFFFF"/>
              </a:solidFill>
              <a:latin typeface="Avenir Next Condensed"/>
              <a:sym typeface="Helvetica Light"/>
            </a:endParaRPr>
          </a:p>
        </p:txBody>
      </p:sp>
      <p:sp>
        <p:nvSpPr>
          <p:cNvPr id="17" name="Shape 50">
            <a:hlinkClick r:id="" action="ppaction://hlinkshowjump?jump=nextslide"/>
          </p:cNvPr>
          <p:cNvSpPr/>
          <p:nvPr/>
        </p:nvSpPr>
        <p:spPr>
          <a:xfrm>
            <a:off x="1889686" y="3564235"/>
            <a:ext cx="494947" cy="464344"/>
          </a:xfrm>
          <a:prstGeom prst="roundRect">
            <a:avLst>
              <a:gd name="adj" fmla="val 19092"/>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B</a:t>
            </a:r>
            <a:endParaRPr sz="2180" kern="0" dirty="0">
              <a:solidFill>
                <a:srgbClr val="FFFFFF"/>
              </a:solidFill>
              <a:latin typeface="Avenir Next Condensed"/>
              <a:sym typeface="Helvetica Light"/>
            </a:endParaRPr>
          </a:p>
        </p:txBody>
      </p:sp>
      <p:pic>
        <p:nvPicPr>
          <p:cNvPr id="16" name="pasted-image.pdf"/>
          <p:cNvPicPr/>
          <p:nvPr/>
        </p:nvPicPr>
        <p:blipFill>
          <a:blip r:embed="rId4"/>
          <a:stretch>
            <a:fillRect/>
          </a:stretch>
        </p:blipFill>
        <p:spPr>
          <a:xfrm>
            <a:off x="7964694" y="36749"/>
            <a:ext cx="1012172" cy="782148"/>
          </a:xfrm>
          <a:prstGeom prst="rect">
            <a:avLst/>
          </a:prstGeom>
          <a:ln w="12700">
            <a:miter lim="400000"/>
          </a:ln>
        </p:spPr>
      </p:pic>
      <p:sp>
        <p:nvSpPr>
          <p:cNvPr id="18" name="Rechthoek 17"/>
          <p:cNvSpPr/>
          <p:nvPr/>
        </p:nvSpPr>
        <p:spPr>
          <a:xfrm>
            <a:off x="1857996" y="264970"/>
            <a:ext cx="5599951" cy="406137"/>
          </a:xfrm>
          <a:prstGeom prst="rect">
            <a:avLst/>
          </a:prstGeom>
        </p:spPr>
        <p:txBody>
          <a:bodyPr wrap="square">
            <a:spAutoFit/>
          </a:bodyPr>
          <a:lstStyle/>
          <a:p>
            <a:pPr algn="ctr" defTabSz="410740">
              <a:defRPr sz="1800">
                <a:solidFill>
                  <a:srgbClr val="000000"/>
                </a:solidFill>
              </a:defRPr>
            </a:pPr>
            <a:r>
              <a:rPr lang="nl-NL" sz="2039" kern="0" dirty="0">
                <a:solidFill>
                  <a:srgbClr val="004F50"/>
                </a:solidFill>
                <a:sym typeface="Helvetica Light"/>
              </a:rPr>
              <a:t>Vraag 3 (van 5)</a:t>
            </a:r>
          </a:p>
        </p:txBody>
      </p:sp>
      <p:pic>
        <p:nvPicPr>
          <p:cNvPr id="19" name="Picture 2" descr="G:\Mijn afbeeldingen\FINAL cirkel stappen\Dia3.GIF"/>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29626"/>
          <a:stretch/>
        </p:blipFill>
        <p:spPr bwMode="auto">
          <a:xfrm>
            <a:off x="-38031" y="907629"/>
            <a:ext cx="1131145" cy="12055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0472336"/>
      </p:ext>
    </p:extLst>
  </p:cSld>
  <p:clrMapOvr>
    <a:masterClrMapping/>
  </p:clrMapOvr>
  <p:transition spd="med" advClick="0"/>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sp>
        <p:nvSpPr>
          <p:cNvPr id="41" name="Shape 50"/>
          <p:cNvSpPr/>
          <p:nvPr/>
        </p:nvSpPr>
        <p:spPr>
          <a:xfrm>
            <a:off x="1889686" y="2843631"/>
            <a:ext cx="494947" cy="464344"/>
          </a:xfrm>
          <a:prstGeom prst="roundRect">
            <a:avLst>
              <a:gd name="adj" fmla="val 19092"/>
            </a:avLst>
          </a:prstGeom>
          <a:blipFill rotWithShape="1">
            <a:blip r:embed="rId2"/>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A</a:t>
            </a:r>
            <a:endParaRPr sz="2180" kern="0" dirty="0">
              <a:solidFill>
                <a:srgbClr val="FFFFFF"/>
              </a:solidFill>
              <a:latin typeface="Avenir Next Condensed"/>
              <a:sym typeface="Helvetica Light"/>
            </a:endParaRPr>
          </a:p>
        </p:txBody>
      </p:sp>
      <p:sp>
        <p:nvSpPr>
          <p:cNvPr id="42" name="Shape 50"/>
          <p:cNvSpPr/>
          <p:nvPr/>
        </p:nvSpPr>
        <p:spPr>
          <a:xfrm>
            <a:off x="1889686" y="3564235"/>
            <a:ext cx="494947" cy="464344"/>
          </a:xfrm>
          <a:prstGeom prst="roundRect">
            <a:avLst>
              <a:gd name="adj" fmla="val 19092"/>
            </a:avLst>
          </a:prstGeom>
          <a:blipFill rotWithShape="1">
            <a:blip r:embed="rId2"/>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B</a:t>
            </a:r>
            <a:endParaRPr sz="2180" kern="0" dirty="0">
              <a:solidFill>
                <a:srgbClr val="FFFFFF"/>
              </a:solidFill>
              <a:latin typeface="Avenir Next Condensed"/>
              <a:sym typeface="Helvetica Light"/>
            </a:endParaRPr>
          </a:p>
        </p:txBody>
      </p:sp>
      <p:sp>
        <p:nvSpPr>
          <p:cNvPr id="43" name="Shape 50"/>
          <p:cNvSpPr/>
          <p:nvPr/>
        </p:nvSpPr>
        <p:spPr>
          <a:xfrm>
            <a:off x="1889686" y="4284837"/>
            <a:ext cx="494947" cy="464344"/>
          </a:xfrm>
          <a:prstGeom prst="roundRect">
            <a:avLst>
              <a:gd name="adj" fmla="val 19092"/>
            </a:avLst>
          </a:prstGeom>
          <a:blipFill rotWithShape="1">
            <a:blip r:embed="rId2"/>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C</a:t>
            </a:r>
            <a:endParaRPr sz="2180" kern="0" dirty="0">
              <a:solidFill>
                <a:srgbClr val="FFFFFF"/>
              </a:solidFill>
              <a:latin typeface="Avenir Next Condensed"/>
              <a:sym typeface="Helvetica Light"/>
            </a:endParaRPr>
          </a:p>
        </p:txBody>
      </p:sp>
      <p:pic>
        <p:nvPicPr>
          <p:cNvPr id="44" name="Schermafbeelding 2015-05-18 om 11.31.55.png"/>
          <p:cNvPicPr/>
          <p:nvPr/>
        </p:nvPicPr>
        <p:blipFill>
          <a:blip r:embed="rId3"/>
          <a:stretch>
            <a:fillRect/>
          </a:stretch>
        </p:blipFill>
        <p:spPr>
          <a:xfrm>
            <a:off x="201908" y="-5964"/>
            <a:ext cx="1440099" cy="794743"/>
          </a:xfrm>
          <a:prstGeom prst="rect">
            <a:avLst/>
          </a:prstGeom>
          <a:ln w="12700">
            <a:miter lim="400000"/>
          </a:ln>
        </p:spPr>
      </p:pic>
      <p:sp>
        <p:nvSpPr>
          <p:cNvPr id="45" name="Shape 45"/>
          <p:cNvSpPr/>
          <p:nvPr/>
        </p:nvSpPr>
        <p:spPr>
          <a:xfrm flipH="1" flipV="1">
            <a:off x="6822" y="858555"/>
            <a:ext cx="9262737" cy="1"/>
          </a:xfrm>
          <a:prstGeom prst="line">
            <a:avLst/>
          </a:prstGeom>
          <a:ln w="12700">
            <a:solidFill>
              <a:srgbClr val="FFFFFF"/>
            </a:solidFill>
            <a:miter lim="400000"/>
          </a:ln>
        </p:spPr>
        <p:txBody>
          <a:bodyPr lIns="0" tIns="0" rIns="0" bIns="0" anchor="ctr"/>
          <a:lstStyle/>
          <a:p>
            <a:pPr algn="ctr" defTabSz="410740">
              <a:defRPr sz="2400"/>
            </a:pPr>
            <a:endParaRPr sz="1687" kern="0">
              <a:solidFill>
                <a:sysClr val="windowText" lastClr="000000"/>
              </a:solidFill>
              <a:sym typeface="Helvetica Light"/>
            </a:endParaRPr>
          </a:p>
        </p:txBody>
      </p:sp>
      <p:sp>
        <p:nvSpPr>
          <p:cNvPr id="46" name="Shape 46"/>
          <p:cNvSpPr/>
          <p:nvPr/>
        </p:nvSpPr>
        <p:spPr>
          <a:xfrm>
            <a:off x="1857997" y="999295"/>
            <a:ext cx="6552068"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endParaRPr sz="1265" kern="0" dirty="0"/>
          </a:p>
        </p:txBody>
      </p:sp>
      <p:sp>
        <p:nvSpPr>
          <p:cNvPr id="49" name="Shape 49"/>
          <p:cNvSpPr/>
          <p:nvPr/>
        </p:nvSpPr>
        <p:spPr>
          <a:xfrm>
            <a:off x="1857376" y="339331"/>
            <a:ext cx="6829643" cy="4956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endParaRPr sz="1265" kern="0" dirty="0"/>
          </a:p>
        </p:txBody>
      </p:sp>
      <p:sp>
        <p:nvSpPr>
          <p:cNvPr id="2" name="Rechthoek 1"/>
          <p:cNvSpPr/>
          <p:nvPr/>
        </p:nvSpPr>
        <p:spPr>
          <a:xfrm>
            <a:off x="1857379" y="2907514"/>
            <a:ext cx="527255" cy="331758"/>
          </a:xfrm>
          <a:prstGeom prst="rect">
            <a:avLst/>
          </a:prstGeom>
          <a:no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40" latinLnBrk="1" hangingPunct="0"/>
            <a:endParaRPr lang="nl-NL" sz="1687" kern="0">
              <a:solidFill>
                <a:srgbClr val="FFFFFF"/>
              </a:solidFill>
              <a:sym typeface="Helvetica Light"/>
            </a:endParaRPr>
          </a:p>
        </p:txBody>
      </p:sp>
      <p:sp>
        <p:nvSpPr>
          <p:cNvPr id="4" name="Rechthoek 3"/>
          <p:cNvSpPr/>
          <p:nvPr/>
        </p:nvSpPr>
        <p:spPr>
          <a:xfrm>
            <a:off x="1889686" y="4351130"/>
            <a:ext cx="494947" cy="331758"/>
          </a:xfrm>
          <a:prstGeom prst="rect">
            <a:avLst/>
          </a:prstGeom>
          <a:no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40" latinLnBrk="1" hangingPunct="0"/>
            <a:endParaRPr lang="nl-NL" sz="1687" kern="0">
              <a:solidFill>
                <a:srgbClr val="FFFFFF"/>
              </a:solidFill>
              <a:sym typeface="Helvetica Light"/>
            </a:endParaRPr>
          </a:p>
        </p:txBody>
      </p:sp>
      <p:sp>
        <p:nvSpPr>
          <p:cNvPr id="25" name="Shape 85"/>
          <p:cNvSpPr/>
          <p:nvPr/>
        </p:nvSpPr>
        <p:spPr>
          <a:xfrm>
            <a:off x="-266338" y="5210669"/>
            <a:ext cx="9676679" cy="1730483"/>
          </a:xfrm>
          <a:prstGeom prst="rect">
            <a:avLst/>
          </a:prstGeom>
          <a:solidFill>
            <a:srgbClr val="FFFFFF">
              <a:alpha val="25611"/>
            </a:srgbClr>
          </a:solidFill>
          <a:ln w="12700">
            <a:miter lim="400000"/>
          </a:ln>
        </p:spPr>
        <p:txBody>
          <a:bodyPr lIns="0" tIns="0" rIns="0" bIns="0" anchor="ctr"/>
          <a:lstStyle/>
          <a:p>
            <a:pPr algn="ctr" defTabSz="410740">
              <a:defRPr sz="2400"/>
            </a:pPr>
            <a:endParaRPr sz="1687" kern="0">
              <a:solidFill>
                <a:sysClr val="windowText" lastClr="000000"/>
              </a:solidFill>
              <a:sym typeface="Helvetica Light"/>
            </a:endParaRPr>
          </a:p>
        </p:txBody>
      </p:sp>
      <p:sp>
        <p:nvSpPr>
          <p:cNvPr id="26" name="Shape 87"/>
          <p:cNvSpPr/>
          <p:nvPr/>
        </p:nvSpPr>
        <p:spPr>
          <a:xfrm>
            <a:off x="68400" y="5398067"/>
            <a:ext cx="1440099" cy="266804"/>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r>
              <a:rPr sz="1265" kern="0" dirty="0"/>
              <a:t>FEEDBACK:</a:t>
            </a:r>
          </a:p>
        </p:txBody>
      </p:sp>
      <p:sp>
        <p:nvSpPr>
          <p:cNvPr id="29" name="Shape 86"/>
          <p:cNvSpPr/>
          <p:nvPr/>
        </p:nvSpPr>
        <p:spPr>
          <a:xfrm>
            <a:off x="1857997" y="5299653"/>
            <a:ext cx="6552068" cy="1752018"/>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r>
              <a:rPr lang="nl-NL" sz="1265" kern="0" dirty="0"/>
              <a:t>Het meest passende antwoord in deze situatie is antwoord B: </a:t>
            </a:r>
          </a:p>
          <a:p>
            <a:pPr marL="200906" indent="-200906" defTabSz="410740">
              <a:buFont typeface="Arial" panose="020B0604020202020204" pitchFamily="34" charset="0"/>
              <a:buChar char="•"/>
              <a:defRPr sz="1800">
                <a:solidFill>
                  <a:srgbClr val="000000"/>
                </a:solidFill>
              </a:defRPr>
            </a:pPr>
            <a:r>
              <a:rPr lang="nl-NL" sz="1265" kern="0" dirty="0"/>
              <a:t>Kennis – geen kennis (1), mevrouw zal vanwege Alzheimer geen kennis opnemen.</a:t>
            </a:r>
          </a:p>
          <a:p>
            <a:pPr marL="200906" indent="-200906" defTabSz="410740">
              <a:buFont typeface="Arial" panose="020B0604020202020204" pitchFamily="34" charset="0"/>
              <a:buChar char="•"/>
              <a:defRPr sz="1800">
                <a:solidFill>
                  <a:srgbClr val="000000"/>
                </a:solidFill>
              </a:defRPr>
            </a:pPr>
            <a:r>
              <a:rPr lang="nl-NL" sz="1265" kern="0" dirty="0"/>
              <a:t>Gedrag – onregelmatig juist gedrag (3), het streven is door aanpassingen onregelmatig juist gedrag te krijgen.</a:t>
            </a:r>
          </a:p>
          <a:p>
            <a:pPr marL="200906" indent="-200906" defTabSz="410740">
              <a:buFont typeface="Arial" panose="020B0604020202020204" pitchFamily="34" charset="0"/>
              <a:buChar char="•"/>
              <a:defRPr sz="1800">
                <a:solidFill>
                  <a:srgbClr val="000000"/>
                </a:solidFill>
              </a:defRPr>
            </a:pPr>
            <a:r>
              <a:rPr lang="nl-NL" sz="1265" kern="0" dirty="0"/>
              <a:t>Status – matige signalen / symptomen (3), het streven is om matige signalen/symptomen te bereiken. </a:t>
            </a: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r>
              <a:rPr lang="nl-NL" sz="1265" kern="0" dirty="0"/>
              <a:t>Op de volgende pagina staat feedback ook nog in het schema.</a:t>
            </a:r>
            <a:endParaRPr lang="nl-NL" sz="1265" kern="0" dirty="0">
              <a:solidFill>
                <a:srgbClr val="000000"/>
              </a:solidFill>
            </a:endParaRPr>
          </a:p>
          <a:p>
            <a:pPr marL="200906" indent="-200906" defTabSz="410740">
              <a:buFont typeface="Arial" panose="020B0604020202020204" pitchFamily="34" charset="0"/>
              <a:buChar char="•"/>
              <a:defRPr sz="1800">
                <a:solidFill>
                  <a:srgbClr val="000000"/>
                </a:solidFill>
              </a:defRPr>
            </a:pPr>
            <a:endParaRPr sz="1265" kern="0" dirty="0"/>
          </a:p>
        </p:txBody>
      </p:sp>
      <p:sp>
        <p:nvSpPr>
          <p:cNvPr id="30" name="Shape 39">
            <a:hlinkClick r:id="" action="ppaction://hlinkshowjump?jump=nextslide"/>
          </p:cNvPr>
          <p:cNvSpPr/>
          <p:nvPr/>
        </p:nvSpPr>
        <p:spPr>
          <a:xfrm>
            <a:off x="7331150" y="6354780"/>
            <a:ext cx="1591547" cy="328045"/>
          </a:xfrm>
          <a:prstGeom prst="roundRect">
            <a:avLst>
              <a:gd name="adj" fmla="val 27025"/>
            </a:avLst>
          </a:prstGeom>
          <a:blipFill rotWithShape="1">
            <a:blip r:embed="rId2"/>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sym typeface="Helvetica Light"/>
              </a:rPr>
              <a:t>Volgende</a:t>
            </a:r>
            <a:endParaRPr sz="1687" kern="0" dirty="0">
              <a:solidFill>
                <a:srgbClr val="FFFFFF"/>
              </a:solidFill>
              <a:sym typeface="Helvetica Light"/>
            </a:endParaRPr>
          </a:p>
        </p:txBody>
      </p:sp>
      <p:pic>
        <p:nvPicPr>
          <p:cNvPr id="31" name="pasted-image.pdf"/>
          <p:cNvPicPr/>
          <p:nvPr/>
        </p:nvPicPr>
        <p:blipFill>
          <a:blip r:embed="rId4"/>
          <a:stretch>
            <a:fillRect/>
          </a:stretch>
        </p:blipFill>
        <p:spPr>
          <a:xfrm>
            <a:off x="1588057" y="2722423"/>
            <a:ext cx="446485" cy="405896"/>
          </a:xfrm>
          <a:prstGeom prst="rect">
            <a:avLst/>
          </a:prstGeom>
          <a:ln w="12700">
            <a:miter lim="400000"/>
          </a:ln>
        </p:spPr>
      </p:pic>
      <p:pic>
        <p:nvPicPr>
          <p:cNvPr id="32" name="pasted-image.pdf"/>
          <p:cNvPicPr/>
          <p:nvPr/>
        </p:nvPicPr>
        <p:blipFill>
          <a:blip r:embed="rId5"/>
          <a:stretch>
            <a:fillRect/>
          </a:stretch>
        </p:blipFill>
        <p:spPr>
          <a:xfrm>
            <a:off x="1588055" y="3388956"/>
            <a:ext cx="446484" cy="446485"/>
          </a:xfrm>
          <a:prstGeom prst="rect">
            <a:avLst/>
          </a:prstGeom>
          <a:ln w="12700">
            <a:miter lim="400000"/>
          </a:ln>
        </p:spPr>
      </p:pic>
      <p:pic>
        <p:nvPicPr>
          <p:cNvPr id="33" name="pasted-image.pdf"/>
          <p:cNvPicPr/>
          <p:nvPr/>
        </p:nvPicPr>
        <p:blipFill>
          <a:blip r:embed="rId4"/>
          <a:stretch>
            <a:fillRect/>
          </a:stretch>
        </p:blipFill>
        <p:spPr>
          <a:xfrm>
            <a:off x="1588057" y="4070524"/>
            <a:ext cx="446485" cy="446487"/>
          </a:xfrm>
          <a:prstGeom prst="rect">
            <a:avLst/>
          </a:prstGeom>
          <a:ln w="12700">
            <a:miter lim="400000"/>
          </a:ln>
        </p:spPr>
      </p:pic>
      <p:sp>
        <p:nvSpPr>
          <p:cNvPr id="34" name="Shape 39">
            <a:hlinkClick r:id="" action="ppaction://hlinkshowjump?jump=previousslide"/>
          </p:cNvPr>
          <p:cNvSpPr/>
          <p:nvPr/>
        </p:nvSpPr>
        <p:spPr>
          <a:xfrm>
            <a:off x="201909" y="6354779"/>
            <a:ext cx="1591547" cy="328045"/>
          </a:xfrm>
          <a:prstGeom prst="roundRect">
            <a:avLst>
              <a:gd name="adj" fmla="val 27025"/>
            </a:avLst>
          </a:prstGeom>
          <a:blipFill rotWithShape="1">
            <a:blip r:embed="rId2"/>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Vorige</a:t>
            </a:r>
            <a:endParaRPr sz="1687" kern="0" dirty="0">
              <a:solidFill>
                <a:srgbClr val="FFFFFF"/>
              </a:solidFill>
              <a:latin typeface="Avenir Next Condensed"/>
              <a:sym typeface="Helvetica Light"/>
            </a:endParaRPr>
          </a:p>
        </p:txBody>
      </p:sp>
      <p:sp>
        <p:nvSpPr>
          <p:cNvPr id="37" name="Shape 47"/>
          <p:cNvSpPr/>
          <p:nvPr/>
        </p:nvSpPr>
        <p:spPr>
          <a:xfrm>
            <a:off x="1889687" y="938991"/>
            <a:ext cx="6461295" cy="1168012"/>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r>
              <a:rPr lang="nl-NL" sz="1265" kern="0" dirty="0"/>
              <a:t>Saskia  wil ook de streefscores voor de pijn van mevrouw van Putten vaststellen.</a:t>
            </a: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r>
              <a:rPr lang="nl-NL" sz="1265" kern="0" dirty="0"/>
              <a:t>Welke streefscore zou jij geven aan Kennis, Gedrag en Status. Baseer je scores op de beschikbare cliëntinformatie. </a:t>
            </a: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r>
              <a:rPr lang="nl-NL" sz="1265" kern="0" dirty="0"/>
              <a:t>MAAK JE KEUZE: </a:t>
            </a:r>
          </a:p>
        </p:txBody>
      </p:sp>
      <p:pic>
        <p:nvPicPr>
          <p:cNvPr id="27" name="pasted-image.pdf"/>
          <p:cNvPicPr/>
          <p:nvPr/>
        </p:nvPicPr>
        <p:blipFill>
          <a:blip r:embed="rId6"/>
          <a:stretch>
            <a:fillRect/>
          </a:stretch>
        </p:blipFill>
        <p:spPr>
          <a:xfrm>
            <a:off x="7964694" y="36749"/>
            <a:ext cx="1012172" cy="782148"/>
          </a:xfrm>
          <a:prstGeom prst="rect">
            <a:avLst/>
          </a:prstGeom>
          <a:ln w="12700">
            <a:miter lim="400000"/>
          </a:ln>
        </p:spPr>
      </p:pic>
      <p:sp>
        <p:nvSpPr>
          <p:cNvPr id="28" name="Rechthoek 27"/>
          <p:cNvSpPr/>
          <p:nvPr/>
        </p:nvSpPr>
        <p:spPr>
          <a:xfrm>
            <a:off x="1857996" y="264970"/>
            <a:ext cx="5599951" cy="406137"/>
          </a:xfrm>
          <a:prstGeom prst="rect">
            <a:avLst/>
          </a:prstGeom>
        </p:spPr>
        <p:txBody>
          <a:bodyPr wrap="square">
            <a:spAutoFit/>
          </a:bodyPr>
          <a:lstStyle/>
          <a:p>
            <a:pPr algn="ctr" defTabSz="410740">
              <a:defRPr sz="1800">
                <a:solidFill>
                  <a:srgbClr val="000000"/>
                </a:solidFill>
              </a:defRPr>
            </a:pPr>
            <a:r>
              <a:rPr lang="nl-NL" sz="2039" kern="0" dirty="0">
                <a:solidFill>
                  <a:srgbClr val="004F50"/>
                </a:solidFill>
                <a:sym typeface="Helvetica Light"/>
              </a:rPr>
              <a:t>Vraag 3 (van 5)</a:t>
            </a:r>
          </a:p>
        </p:txBody>
      </p:sp>
      <p:pic>
        <p:nvPicPr>
          <p:cNvPr id="35" name="Picture 2" descr="G:\Mijn afbeeldingen\FINAL cirkel stappen\Dia3.GIF"/>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r="29626"/>
          <a:stretch/>
        </p:blipFill>
        <p:spPr bwMode="auto">
          <a:xfrm>
            <a:off x="-38031" y="907629"/>
            <a:ext cx="1131145" cy="1205508"/>
          </a:xfrm>
          <a:prstGeom prst="rect">
            <a:avLst/>
          </a:prstGeom>
          <a:noFill/>
          <a:extLst>
            <a:ext uri="{909E8E84-426E-40DD-AFC4-6F175D3DCCD1}">
              <a14:hiddenFill xmlns:a14="http://schemas.microsoft.com/office/drawing/2010/main">
                <a:solidFill>
                  <a:srgbClr val="FFFFFF"/>
                </a:solidFill>
              </a14:hiddenFill>
            </a:ext>
          </a:extLst>
        </p:spPr>
      </p:pic>
      <p:sp>
        <p:nvSpPr>
          <p:cNvPr id="40" name="Shape 59"/>
          <p:cNvSpPr/>
          <p:nvPr/>
        </p:nvSpPr>
        <p:spPr>
          <a:xfrm>
            <a:off x="2545585" y="2838809"/>
            <a:ext cx="5950465" cy="58400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Kennis – geen kennis (1)</a:t>
            </a:r>
          </a:p>
          <a:p>
            <a:pPr defTabSz="410740">
              <a:defRPr sz="1800" i="0">
                <a:solidFill>
                  <a:srgbClr val="000000"/>
                </a:solidFill>
              </a:defRPr>
            </a:pPr>
            <a:r>
              <a:rPr lang="nl-NL" sz="1265" kern="0" dirty="0"/>
              <a:t>Gedrag – onjuist gedrag (1) </a:t>
            </a:r>
          </a:p>
          <a:p>
            <a:pPr defTabSz="410740">
              <a:defRPr sz="1800" i="0">
                <a:solidFill>
                  <a:srgbClr val="000000"/>
                </a:solidFill>
              </a:defRPr>
            </a:pPr>
            <a:r>
              <a:rPr lang="nl-NL" sz="1265" kern="0" dirty="0"/>
              <a:t>Status – ernstige signalen / symptomen (2) </a:t>
            </a:r>
            <a:endParaRPr sz="1265" kern="0" dirty="0"/>
          </a:p>
        </p:txBody>
      </p:sp>
      <p:sp>
        <p:nvSpPr>
          <p:cNvPr id="47" name="Shape 60"/>
          <p:cNvSpPr/>
          <p:nvPr/>
        </p:nvSpPr>
        <p:spPr>
          <a:xfrm>
            <a:off x="2545585" y="3535325"/>
            <a:ext cx="5950465" cy="58400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Kennis – geen kennis (1) </a:t>
            </a:r>
          </a:p>
          <a:p>
            <a:pPr defTabSz="410740">
              <a:defRPr sz="1800" i="0">
                <a:solidFill>
                  <a:srgbClr val="000000"/>
                </a:solidFill>
              </a:defRPr>
            </a:pPr>
            <a:r>
              <a:rPr lang="nl-NL" sz="1265" kern="0" dirty="0"/>
              <a:t>Gedrag – onregelmatig juist gedrag (3) </a:t>
            </a:r>
          </a:p>
          <a:p>
            <a:pPr defTabSz="410740">
              <a:defRPr sz="1800" i="0">
                <a:solidFill>
                  <a:srgbClr val="000000"/>
                </a:solidFill>
              </a:defRPr>
            </a:pPr>
            <a:r>
              <a:rPr lang="nl-NL" sz="1265" kern="0" dirty="0"/>
              <a:t>Status – matige signalen / symptomen (3)</a:t>
            </a:r>
            <a:endParaRPr sz="1265" kern="0" dirty="0"/>
          </a:p>
        </p:txBody>
      </p:sp>
      <p:sp>
        <p:nvSpPr>
          <p:cNvPr id="48" name="Shape 61"/>
          <p:cNvSpPr/>
          <p:nvPr/>
        </p:nvSpPr>
        <p:spPr>
          <a:xfrm>
            <a:off x="2545585" y="4257324"/>
            <a:ext cx="5950465" cy="58400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Kennis – geen kennis (1) </a:t>
            </a:r>
          </a:p>
          <a:p>
            <a:pPr defTabSz="410740">
              <a:defRPr sz="1800" i="0">
                <a:solidFill>
                  <a:srgbClr val="000000"/>
                </a:solidFill>
              </a:defRPr>
            </a:pPr>
            <a:r>
              <a:rPr lang="nl-NL" sz="1265" kern="0" dirty="0"/>
              <a:t>Gedrag – nauwelijks juist gedrag (2) </a:t>
            </a:r>
          </a:p>
          <a:p>
            <a:pPr defTabSz="410740">
              <a:defRPr sz="1800" i="0">
                <a:solidFill>
                  <a:srgbClr val="000000"/>
                </a:solidFill>
              </a:defRPr>
            </a:pPr>
            <a:r>
              <a:rPr lang="nl-NL" sz="1265" kern="0" dirty="0"/>
              <a:t>Status – extreme signalen / symptomen (1)</a:t>
            </a:r>
            <a:endParaRPr sz="1265" kern="0" dirty="0"/>
          </a:p>
        </p:txBody>
      </p:sp>
    </p:spTree>
    <p:extLst>
      <p:ext uri="{BB962C8B-B14F-4D97-AF65-F5344CB8AC3E}">
        <p14:creationId xmlns:p14="http://schemas.microsoft.com/office/powerpoint/2010/main" val="4257576857"/>
      </p:ext>
    </p:extLst>
  </p:cSld>
  <p:clrMapOvr>
    <a:masterClrMapping/>
  </p:clrMapOvr>
  <p:transition spd="med" advClick="0"/>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16" name="Picture 2" descr="G:\Syta\OMaha\overzicht_tabel (1).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454238" y="2112914"/>
            <a:ext cx="8239513" cy="2909271"/>
          </a:xfrm>
          <a:prstGeom prst="rect">
            <a:avLst/>
          </a:prstGeom>
          <a:noFill/>
          <a:extLst>
            <a:ext uri="{909E8E84-426E-40DD-AFC4-6F175D3DCCD1}">
              <a14:hiddenFill xmlns:a14="http://schemas.microsoft.com/office/drawing/2010/main">
                <a:solidFill>
                  <a:srgbClr val="FFFFFF"/>
                </a:solidFill>
              </a14:hiddenFill>
            </a:ext>
          </a:extLst>
        </p:spPr>
      </p:pic>
      <p:pic>
        <p:nvPicPr>
          <p:cNvPr id="65" name="Schermafbeelding 2015-05-18 om 11.31.55.png"/>
          <p:cNvPicPr/>
          <p:nvPr/>
        </p:nvPicPr>
        <p:blipFill>
          <a:blip r:embed="rId3"/>
          <a:stretch>
            <a:fillRect/>
          </a:stretch>
        </p:blipFill>
        <p:spPr>
          <a:xfrm>
            <a:off x="201908" y="-5964"/>
            <a:ext cx="1440099" cy="794743"/>
          </a:xfrm>
          <a:prstGeom prst="rect">
            <a:avLst/>
          </a:prstGeom>
          <a:ln w="12700">
            <a:miter lim="400000"/>
          </a:ln>
        </p:spPr>
      </p:pic>
      <p:sp>
        <p:nvSpPr>
          <p:cNvPr id="66" name="Shape 66"/>
          <p:cNvSpPr/>
          <p:nvPr/>
        </p:nvSpPr>
        <p:spPr>
          <a:xfrm flipH="1" flipV="1">
            <a:off x="6822" y="858555"/>
            <a:ext cx="9262737" cy="1"/>
          </a:xfrm>
          <a:prstGeom prst="line">
            <a:avLst/>
          </a:prstGeom>
          <a:ln w="12700">
            <a:solidFill>
              <a:srgbClr val="FFFFFF"/>
            </a:solidFill>
            <a:miter lim="400000"/>
          </a:ln>
        </p:spPr>
        <p:txBody>
          <a:bodyPr lIns="0" tIns="0" rIns="0" bIns="0" anchor="ctr"/>
          <a:lstStyle/>
          <a:p>
            <a:pPr algn="ctr" defTabSz="410740">
              <a:defRPr sz="2400"/>
            </a:pPr>
            <a:endParaRPr sz="1687" kern="0">
              <a:solidFill>
                <a:sysClr val="windowText" lastClr="000000"/>
              </a:solidFill>
              <a:sym typeface="Helvetica Light"/>
            </a:endParaRPr>
          </a:p>
        </p:txBody>
      </p:sp>
      <p:sp>
        <p:nvSpPr>
          <p:cNvPr id="67" name="Shape 67"/>
          <p:cNvSpPr/>
          <p:nvPr/>
        </p:nvSpPr>
        <p:spPr>
          <a:xfrm>
            <a:off x="1857997" y="999295"/>
            <a:ext cx="6552068" cy="194669"/>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endParaRPr sz="1265" kern="0" dirty="0">
              <a:solidFill>
                <a:srgbClr val="000000"/>
              </a:solidFill>
            </a:endParaRPr>
          </a:p>
        </p:txBody>
      </p:sp>
      <p:sp>
        <p:nvSpPr>
          <p:cNvPr id="70" name="Shape 70"/>
          <p:cNvSpPr/>
          <p:nvPr/>
        </p:nvSpPr>
        <p:spPr>
          <a:xfrm>
            <a:off x="1857376" y="339331"/>
            <a:ext cx="6829643" cy="4956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endParaRPr sz="1265" kern="0" dirty="0">
              <a:solidFill>
                <a:srgbClr val="000000"/>
              </a:solidFill>
            </a:endParaRPr>
          </a:p>
        </p:txBody>
      </p:sp>
      <p:pic>
        <p:nvPicPr>
          <p:cNvPr id="88" name="pasted-image.pdf"/>
          <p:cNvPicPr/>
          <p:nvPr/>
        </p:nvPicPr>
        <p:blipFill>
          <a:blip r:embed="rId4"/>
          <a:stretch>
            <a:fillRect/>
          </a:stretch>
        </p:blipFill>
        <p:spPr>
          <a:xfrm>
            <a:off x="2286423" y="2660895"/>
            <a:ext cx="446484" cy="405896"/>
          </a:xfrm>
          <a:prstGeom prst="rect">
            <a:avLst/>
          </a:prstGeom>
          <a:ln w="12700">
            <a:miter lim="400000"/>
          </a:ln>
        </p:spPr>
      </p:pic>
      <p:pic>
        <p:nvPicPr>
          <p:cNvPr id="31" name="pasted-image.pdf"/>
          <p:cNvPicPr/>
          <p:nvPr/>
        </p:nvPicPr>
        <p:blipFill>
          <a:blip r:embed="rId4"/>
          <a:stretch>
            <a:fillRect/>
          </a:stretch>
        </p:blipFill>
        <p:spPr>
          <a:xfrm>
            <a:off x="5048955" y="3511705"/>
            <a:ext cx="446484" cy="446485"/>
          </a:xfrm>
          <a:prstGeom prst="rect">
            <a:avLst/>
          </a:prstGeom>
          <a:ln w="12700">
            <a:miter lim="400000"/>
          </a:ln>
        </p:spPr>
      </p:pic>
      <p:pic>
        <p:nvPicPr>
          <p:cNvPr id="32" name="pasted-image.pdf"/>
          <p:cNvPicPr/>
          <p:nvPr/>
        </p:nvPicPr>
        <p:blipFill>
          <a:blip r:embed="rId4"/>
          <a:stretch>
            <a:fillRect/>
          </a:stretch>
        </p:blipFill>
        <p:spPr>
          <a:xfrm>
            <a:off x="5048955" y="4451021"/>
            <a:ext cx="446484" cy="446485"/>
          </a:xfrm>
          <a:prstGeom prst="rect">
            <a:avLst/>
          </a:prstGeom>
          <a:ln w="12700">
            <a:miter lim="400000"/>
          </a:ln>
        </p:spPr>
      </p:pic>
      <p:sp>
        <p:nvSpPr>
          <p:cNvPr id="21" name="Shape 39">
            <a:hlinkClick r:id="" action="ppaction://hlinkshowjump?jump=nextslide"/>
          </p:cNvPr>
          <p:cNvSpPr/>
          <p:nvPr/>
        </p:nvSpPr>
        <p:spPr>
          <a:xfrm>
            <a:off x="7331150" y="6354780"/>
            <a:ext cx="1591547" cy="328045"/>
          </a:xfrm>
          <a:prstGeom prst="roundRect">
            <a:avLst>
              <a:gd name="adj" fmla="val 27025"/>
            </a:avLst>
          </a:prstGeom>
          <a:blipFill rotWithShape="1">
            <a:blip r:embed="rId5"/>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sym typeface="Helvetica Light"/>
              </a:rPr>
              <a:t>Volgende</a:t>
            </a:r>
            <a:endParaRPr sz="1687" kern="0" dirty="0">
              <a:solidFill>
                <a:srgbClr val="FFFFFF"/>
              </a:solidFill>
              <a:sym typeface="Helvetica Light"/>
            </a:endParaRPr>
          </a:p>
        </p:txBody>
      </p:sp>
      <p:pic>
        <p:nvPicPr>
          <p:cNvPr id="17" name="pasted-image.pdf"/>
          <p:cNvPicPr/>
          <p:nvPr/>
        </p:nvPicPr>
        <p:blipFill>
          <a:blip r:embed="rId6"/>
          <a:stretch>
            <a:fillRect/>
          </a:stretch>
        </p:blipFill>
        <p:spPr>
          <a:xfrm>
            <a:off x="7813755" y="28713"/>
            <a:ext cx="1108943" cy="785920"/>
          </a:xfrm>
          <a:prstGeom prst="rect">
            <a:avLst/>
          </a:prstGeom>
          <a:ln w="12700">
            <a:miter lim="400000"/>
          </a:ln>
        </p:spPr>
      </p:pic>
      <p:pic>
        <p:nvPicPr>
          <p:cNvPr id="19" name="Picture 2" descr="G:\Mijn afbeeldingen\FINAL cirkel stappen\Dia3.GIF"/>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r="29626"/>
          <a:stretch/>
        </p:blipFill>
        <p:spPr bwMode="auto">
          <a:xfrm>
            <a:off x="-38031" y="907629"/>
            <a:ext cx="1131145" cy="1205508"/>
          </a:xfrm>
          <a:prstGeom prst="rect">
            <a:avLst/>
          </a:prstGeom>
          <a:noFill/>
          <a:extLst>
            <a:ext uri="{909E8E84-426E-40DD-AFC4-6F175D3DCCD1}">
              <a14:hiddenFill xmlns:a14="http://schemas.microsoft.com/office/drawing/2010/main">
                <a:solidFill>
                  <a:srgbClr val="FFFFFF"/>
                </a:solidFill>
              </a14:hiddenFill>
            </a:ext>
          </a:extLst>
        </p:spPr>
      </p:pic>
      <p:sp>
        <p:nvSpPr>
          <p:cNvPr id="23" name="Shape 49"/>
          <p:cNvSpPr/>
          <p:nvPr/>
        </p:nvSpPr>
        <p:spPr>
          <a:xfrm>
            <a:off x="1964532" y="446487"/>
            <a:ext cx="6829643" cy="4956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endParaRPr sz="1265" kern="0" dirty="0">
              <a:solidFill>
                <a:srgbClr val="000000"/>
              </a:solidFill>
            </a:endParaRPr>
          </a:p>
        </p:txBody>
      </p:sp>
      <p:sp>
        <p:nvSpPr>
          <p:cNvPr id="24" name="Rechthoek 23"/>
          <p:cNvSpPr/>
          <p:nvPr/>
        </p:nvSpPr>
        <p:spPr>
          <a:xfrm>
            <a:off x="1857996" y="264970"/>
            <a:ext cx="5599951" cy="406137"/>
          </a:xfrm>
          <a:prstGeom prst="rect">
            <a:avLst/>
          </a:prstGeom>
        </p:spPr>
        <p:txBody>
          <a:bodyPr wrap="square">
            <a:spAutoFit/>
          </a:bodyPr>
          <a:lstStyle/>
          <a:p>
            <a:pPr algn="ctr" defTabSz="410740">
              <a:defRPr sz="1800">
                <a:solidFill>
                  <a:srgbClr val="000000"/>
                </a:solidFill>
              </a:defRPr>
            </a:pPr>
            <a:r>
              <a:rPr lang="nl-NL" sz="2039" kern="0" dirty="0">
                <a:solidFill>
                  <a:srgbClr val="004F50"/>
                </a:solidFill>
                <a:sym typeface="Helvetica Light"/>
              </a:rPr>
              <a:t>Vraag 3 (van 5)</a:t>
            </a:r>
          </a:p>
        </p:txBody>
      </p:sp>
      <p:sp>
        <p:nvSpPr>
          <p:cNvPr id="18" name="Shape 47"/>
          <p:cNvSpPr/>
          <p:nvPr/>
        </p:nvSpPr>
        <p:spPr>
          <a:xfrm>
            <a:off x="1889687" y="938991"/>
            <a:ext cx="6461295" cy="194669"/>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r>
              <a:rPr lang="nl-NL" sz="1265" kern="0" dirty="0"/>
              <a:t>Hieronder zie je de streefscores voor mevrouw van Putten. </a:t>
            </a:r>
          </a:p>
        </p:txBody>
      </p:sp>
      <p:sp>
        <p:nvSpPr>
          <p:cNvPr id="20" name="Shape 39">
            <a:hlinkClick r:id="" action="ppaction://hlinkshowjump?jump=previousslide"/>
          </p:cNvPr>
          <p:cNvSpPr/>
          <p:nvPr/>
        </p:nvSpPr>
        <p:spPr>
          <a:xfrm>
            <a:off x="201909" y="6354779"/>
            <a:ext cx="1591547" cy="328045"/>
          </a:xfrm>
          <a:prstGeom prst="roundRect">
            <a:avLst>
              <a:gd name="adj" fmla="val 27025"/>
            </a:avLst>
          </a:prstGeom>
          <a:blipFill rotWithShape="1">
            <a:blip r:embed="rId5"/>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Vorige</a:t>
            </a:r>
            <a:endParaRPr sz="1687" kern="0" dirty="0">
              <a:solidFill>
                <a:srgbClr val="FFFFFF"/>
              </a:solidFill>
              <a:latin typeface="Avenir Next Condensed"/>
              <a:sym typeface="Helvetica Light"/>
            </a:endParaRPr>
          </a:p>
        </p:txBody>
      </p:sp>
    </p:spTree>
    <p:extLst>
      <p:ext uri="{BB962C8B-B14F-4D97-AF65-F5344CB8AC3E}">
        <p14:creationId xmlns:p14="http://schemas.microsoft.com/office/powerpoint/2010/main" val="3344918597"/>
      </p:ext>
    </p:extLst>
  </p:cSld>
  <p:clrMapOvr>
    <a:masterClrMapping/>
  </p:clrMapOvr>
  <p:transition spd="med" advClick="0"/>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19" name="Picture 2" descr="G:\Mijn afbeeldingen\FINAL cirkel stappen\Dia4.GI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31705"/>
          <a:stretch/>
        </p:blipFill>
        <p:spPr bwMode="auto">
          <a:xfrm>
            <a:off x="-35387" y="897470"/>
            <a:ext cx="1097736" cy="1205508"/>
          </a:xfrm>
          <a:prstGeom prst="rect">
            <a:avLst/>
          </a:prstGeom>
          <a:noFill/>
          <a:extLst>
            <a:ext uri="{909E8E84-426E-40DD-AFC4-6F175D3DCCD1}">
              <a14:hiddenFill xmlns:a14="http://schemas.microsoft.com/office/drawing/2010/main">
                <a:solidFill>
                  <a:srgbClr val="FFFFFF"/>
                </a:solidFill>
              </a14:hiddenFill>
            </a:ext>
          </a:extLst>
        </p:spPr>
      </p:pic>
      <p:pic>
        <p:nvPicPr>
          <p:cNvPr id="44" name="Schermafbeelding 2015-05-18 om 11.31.55.png"/>
          <p:cNvPicPr/>
          <p:nvPr/>
        </p:nvPicPr>
        <p:blipFill>
          <a:blip r:embed="rId4"/>
          <a:stretch>
            <a:fillRect/>
          </a:stretch>
        </p:blipFill>
        <p:spPr>
          <a:xfrm>
            <a:off x="201908" y="-5964"/>
            <a:ext cx="1440099" cy="794743"/>
          </a:xfrm>
          <a:prstGeom prst="rect">
            <a:avLst/>
          </a:prstGeom>
          <a:ln w="12700">
            <a:miter lim="400000"/>
          </a:ln>
        </p:spPr>
      </p:pic>
      <p:sp>
        <p:nvSpPr>
          <p:cNvPr id="45" name="Shape 45"/>
          <p:cNvSpPr/>
          <p:nvPr/>
        </p:nvSpPr>
        <p:spPr>
          <a:xfrm flipH="1" flipV="1">
            <a:off x="6822" y="858555"/>
            <a:ext cx="9262737" cy="1"/>
          </a:xfrm>
          <a:prstGeom prst="line">
            <a:avLst/>
          </a:prstGeom>
          <a:ln w="12700">
            <a:solidFill>
              <a:srgbClr val="FFFFFF"/>
            </a:solidFill>
            <a:miter lim="400000"/>
          </a:ln>
        </p:spPr>
        <p:txBody>
          <a:bodyPr lIns="0" tIns="0" rIns="0" bIns="0" anchor="ctr"/>
          <a:lstStyle/>
          <a:p>
            <a:pPr algn="ctr" defTabSz="410740">
              <a:defRPr sz="2400"/>
            </a:pPr>
            <a:endParaRPr sz="1687" kern="0" dirty="0">
              <a:solidFill>
                <a:sysClr val="windowText" lastClr="000000"/>
              </a:solidFill>
              <a:sym typeface="Helvetica Light"/>
            </a:endParaRPr>
          </a:p>
        </p:txBody>
      </p:sp>
      <p:sp>
        <p:nvSpPr>
          <p:cNvPr id="47" name="Shape 47"/>
          <p:cNvSpPr/>
          <p:nvPr/>
        </p:nvSpPr>
        <p:spPr>
          <a:xfrm>
            <a:off x="1857997" y="2048534"/>
            <a:ext cx="6552068"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sz="1265" kern="0" dirty="0">
              <a:solidFill>
                <a:srgbClr val="000000"/>
              </a:solidFill>
            </a:endParaRPr>
          </a:p>
        </p:txBody>
      </p:sp>
      <p:sp>
        <p:nvSpPr>
          <p:cNvPr id="48" name="Shape 48"/>
          <p:cNvSpPr/>
          <p:nvPr/>
        </p:nvSpPr>
        <p:spPr>
          <a:xfrm>
            <a:off x="68400" y="2147303"/>
            <a:ext cx="1440099" cy="266804"/>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sz="1265" kern="0" dirty="0">
              <a:solidFill>
                <a:srgbClr val="000000"/>
              </a:solidFill>
            </a:endParaRPr>
          </a:p>
        </p:txBody>
      </p:sp>
      <p:sp>
        <p:nvSpPr>
          <p:cNvPr id="54" name="Shape 54"/>
          <p:cNvSpPr/>
          <p:nvPr/>
        </p:nvSpPr>
        <p:spPr>
          <a:xfrm>
            <a:off x="1889685" y="3572579"/>
            <a:ext cx="494947" cy="40087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algn="ctr" defTabSz="410740">
              <a:defRPr sz="1800">
                <a:solidFill>
                  <a:srgbClr val="000000"/>
                </a:solidFill>
              </a:defRPr>
            </a:pPr>
            <a:endParaRPr sz="1265" kern="0" dirty="0">
              <a:solidFill>
                <a:srgbClr val="000000"/>
              </a:solidFill>
            </a:endParaRPr>
          </a:p>
        </p:txBody>
      </p:sp>
      <p:pic>
        <p:nvPicPr>
          <p:cNvPr id="3"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42355" y="3819697"/>
            <a:ext cx="2050319" cy="27920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oelichting met afgeronde rechthoek 1"/>
          <p:cNvSpPr/>
          <p:nvPr/>
        </p:nvSpPr>
        <p:spPr>
          <a:xfrm flipH="1">
            <a:off x="4324555" y="2681199"/>
            <a:ext cx="2778976" cy="1023330"/>
          </a:xfrm>
          <a:prstGeom prst="wedgeRoundRectCallout">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35719" tIns="35719" rIns="35719" bIns="35719" numCol="1" spcCol="38100" rtlCol="0" anchor="ctr">
            <a:spAutoFit/>
          </a:bodyPr>
          <a:lstStyle/>
          <a:p>
            <a:pPr defTabSz="410740" latinLnBrk="1" hangingPunct="0">
              <a:spcBef>
                <a:spcPts val="1265"/>
              </a:spcBef>
              <a:spcAft>
                <a:spcPts val="1265"/>
              </a:spcAft>
            </a:pPr>
            <a:r>
              <a:rPr lang="nl-NL" sz="1125" kern="0" dirty="0">
                <a:solidFill>
                  <a:srgbClr val="004F50"/>
                </a:solidFill>
                <a:latin typeface="ITC Syndor Com Book" panose="020B050404050A080204" pitchFamily="34" charset="0"/>
                <a:sym typeface="Helvetica Light"/>
              </a:rPr>
              <a:t>Soms snap ik het gewoon niet meer. Maar ik moet nu naar huis, want de kinderen komen zo thuis. </a:t>
            </a:r>
          </a:p>
        </p:txBody>
      </p:sp>
      <p:sp>
        <p:nvSpPr>
          <p:cNvPr id="4" name="Toelichting met afgeronde rechthoek 3"/>
          <p:cNvSpPr/>
          <p:nvPr/>
        </p:nvSpPr>
        <p:spPr>
          <a:xfrm flipH="1">
            <a:off x="963959" y="1776064"/>
            <a:ext cx="1682687" cy="1328378"/>
          </a:xfrm>
          <a:prstGeom prst="wedgeRoundRectCallout">
            <a:avLst>
              <a:gd name="adj1" fmla="val -45947"/>
              <a:gd name="adj2" fmla="val 72363"/>
              <a:gd name="adj3" fmla="val 16667"/>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35719" tIns="35719" rIns="35719" bIns="35719" numCol="1" spcCol="38100" rtlCol="0" anchor="ctr">
            <a:spAutoFit/>
          </a:bodyPr>
          <a:lstStyle/>
          <a:p>
            <a:pPr defTabSz="410740">
              <a:spcBef>
                <a:spcPts val="1687"/>
              </a:spcBef>
              <a:spcAft>
                <a:spcPts val="1687"/>
              </a:spcAft>
              <a:defRPr sz="1800">
                <a:solidFill>
                  <a:srgbClr val="000000"/>
                </a:solidFill>
              </a:defRPr>
            </a:pPr>
            <a:r>
              <a:rPr lang="nl-NL" sz="1125" kern="0" dirty="0">
                <a:solidFill>
                  <a:srgbClr val="004F50"/>
                </a:solidFill>
                <a:latin typeface="ITC Syndor Com Book" panose="020B050404050A080204" pitchFamily="34" charset="0"/>
                <a:sym typeface="Helvetica Light"/>
              </a:rPr>
              <a:t>Samen kijken we hoe we kunnen bereiken dat u minder agressief gedrag heeft. </a:t>
            </a:r>
            <a:endParaRPr lang="nl-NL" sz="1265" kern="0" dirty="0">
              <a:solidFill>
                <a:srgbClr val="004F50"/>
              </a:solidFill>
              <a:latin typeface="ITC Syndor Com Book" panose="020B050404050A080204" pitchFamily="34" charset="0"/>
              <a:sym typeface="Helvetica Light"/>
            </a:endParaRP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84631" y="2736353"/>
            <a:ext cx="1094316" cy="3810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Shape 92"/>
          <p:cNvSpPr/>
          <p:nvPr/>
        </p:nvSpPr>
        <p:spPr>
          <a:xfrm>
            <a:off x="1857997" y="999295"/>
            <a:ext cx="6552068" cy="58400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r>
              <a:rPr lang="nl-NL" sz="1265" kern="0" dirty="0"/>
              <a:t>De scores en streefscores voor mevrouw van Putten zijn in kaart gebracht. </a:t>
            </a: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r>
              <a:rPr lang="nl-NL" sz="1265" kern="0" dirty="0"/>
              <a:t>Saskia gaat nu in overleg de acties bepalen om mevrouw te ondersteunen.</a:t>
            </a:r>
            <a:endParaRPr sz="1265" kern="0" dirty="0"/>
          </a:p>
        </p:txBody>
      </p:sp>
      <p:sp>
        <p:nvSpPr>
          <p:cNvPr id="28" name="Shape 39">
            <a:hlinkClick r:id="" action="ppaction://hlinkshowjump?jump=previousslide"/>
          </p:cNvPr>
          <p:cNvSpPr/>
          <p:nvPr/>
        </p:nvSpPr>
        <p:spPr>
          <a:xfrm>
            <a:off x="201909" y="6354779"/>
            <a:ext cx="1591547" cy="328045"/>
          </a:xfrm>
          <a:prstGeom prst="roundRect">
            <a:avLst>
              <a:gd name="adj" fmla="val 27025"/>
            </a:avLst>
          </a:prstGeom>
          <a:blipFill rotWithShape="1">
            <a:blip r:embed="rId7"/>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Vorige</a:t>
            </a:r>
            <a:endParaRPr sz="1687" kern="0" dirty="0">
              <a:solidFill>
                <a:srgbClr val="FFFFFF"/>
              </a:solidFill>
              <a:latin typeface="Avenir Next Condensed"/>
              <a:sym typeface="Helvetica Light"/>
            </a:endParaRPr>
          </a:p>
        </p:txBody>
      </p:sp>
      <p:sp>
        <p:nvSpPr>
          <p:cNvPr id="17" name="Shape 39">
            <a:hlinkClick r:id="" action="ppaction://hlinkshowjump?jump=nextslide"/>
          </p:cNvPr>
          <p:cNvSpPr/>
          <p:nvPr/>
        </p:nvSpPr>
        <p:spPr>
          <a:xfrm>
            <a:off x="7331150" y="6354780"/>
            <a:ext cx="1591547" cy="328045"/>
          </a:xfrm>
          <a:prstGeom prst="roundRect">
            <a:avLst>
              <a:gd name="adj" fmla="val 27025"/>
            </a:avLst>
          </a:prstGeom>
          <a:blipFill rotWithShape="1">
            <a:blip r:embed="rId7"/>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sym typeface="Helvetica Light"/>
              </a:rPr>
              <a:t>Volgende</a:t>
            </a:r>
            <a:endParaRPr sz="1687" kern="0" dirty="0">
              <a:solidFill>
                <a:srgbClr val="FFFFFF"/>
              </a:solidFill>
              <a:sym typeface="Helvetica Light"/>
            </a:endParaRPr>
          </a:p>
        </p:txBody>
      </p:sp>
      <p:pic>
        <p:nvPicPr>
          <p:cNvPr id="18" name="pasted-image.pdf"/>
          <p:cNvPicPr/>
          <p:nvPr/>
        </p:nvPicPr>
        <p:blipFill>
          <a:blip r:embed="rId8"/>
          <a:stretch>
            <a:fillRect/>
          </a:stretch>
        </p:blipFill>
        <p:spPr>
          <a:xfrm>
            <a:off x="7964694" y="36749"/>
            <a:ext cx="1012172" cy="782148"/>
          </a:xfrm>
          <a:prstGeom prst="rect">
            <a:avLst/>
          </a:prstGeom>
          <a:ln w="12700">
            <a:miter lim="400000"/>
          </a:ln>
        </p:spPr>
      </p:pic>
      <p:sp>
        <p:nvSpPr>
          <p:cNvPr id="20" name="Rechthoek 19"/>
          <p:cNvSpPr/>
          <p:nvPr/>
        </p:nvSpPr>
        <p:spPr>
          <a:xfrm>
            <a:off x="1857996" y="264970"/>
            <a:ext cx="5599951" cy="406137"/>
          </a:xfrm>
          <a:prstGeom prst="rect">
            <a:avLst/>
          </a:prstGeom>
        </p:spPr>
        <p:txBody>
          <a:bodyPr wrap="square">
            <a:spAutoFit/>
          </a:bodyPr>
          <a:lstStyle/>
          <a:p>
            <a:pPr algn="ctr" defTabSz="410740">
              <a:defRPr sz="1800">
                <a:solidFill>
                  <a:srgbClr val="000000"/>
                </a:solidFill>
              </a:defRPr>
            </a:pPr>
            <a:r>
              <a:rPr lang="nl-NL" sz="2039" kern="0" dirty="0">
                <a:solidFill>
                  <a:srgbClr val="004F50"/>
                </a:solidFill>
                <a:sym typeface="Helvetica Light"/>
              </a:rPr>
              <a:t>Welke acties zijn er nodig?</a:t>
            </a:r>
          </a:p>
        </p:txBody>
      </p:sp>
    </p:spTree>
    <p:extLst>
      <p:ext uri="{BB962C8B-B14F-4D97-AF65-F5344CB8AC3E}">
        <p14:creationId xmlns:p14="http://schemas.microsoft.com/office/powerpoint/2010/main" val="695374636"/>
      </p:ext>
    </p:extLst>
  </p:cSld>
  <p:clrMapOvr>
    <a:masterClrMapping/>
  </p:clrMapOvr>
  <p:transition spd="med" advClick="0"/>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12" name="Picture 2" descr="G:\Mijn afbeeldingen\FINAL cirkel stappen\Dia4.GI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31705"/>
          <a:stretch/>
        </p:blipFill>
        <p:spPr bwMode="auto">
          <a:xfrm>
            <a:off x="-35387" y="897470"/>
            <a:ext cx="1097736" cy="1205508"/>
          </a:xfrm>
          <a:prstGeom prst="rect">
            <a:avLst/>
          </a:prstGeom>
          <a:noFill/>
          <a:extLst>
            <a:ext uri="{909E8E84-426E-40DD-AFC4-6F175D3DCCD1}">
              <a14:hiddenFill xmlns:a14="http://schemas.microsoft.com/office/drawing/2010/main">
                <a:solidFill>
                  <a:srgbClr val="FFFFFF"/>
                </a:solidFill>
              </a14:hiddenFill>
            </a:ext>
          </a:extLst>
        </p:spPr>
      </p:pic>
      <p:sp>
        <p:nvSpPr>
          <p:cNvPr id="32" name="Shape 32"/>
          <p:cNvSpPr/>
          <p:nvPr/>
        </p:nvSpPr>
        <p:spPr>
          <a:xfrm>
            <a:off x="1857376" y="339331"/>
            <a:ext cx="6829643" cy="4956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r>
              <a:rPr lang="nl-NL" sz="2251" kern="0" dirty="0"/>
              <a:t> </a:t>
            </a:r>
            <a:r>
              <a:rPr lang="nl-NL" sz="1687" kern="0" dirty="0"/>
              <a:t> </a:t>
            </a:r>
            <a:endParaRPr sz="1687" kern="0" dirty="0"/>
          </a:p>
        </p:txBody>
      </p:sp>
      <p:pic>
        <p:nvPicPr>
          <p:cNvPr id="33" name="Schermafbeelding 2015-05-18 om 11.31.55.png"/>
          <p:cNvPicPr/>
          <p:nvPr/>
        </p:nvPicPr>
        <p:blipFill>
          <a:blip r:embed="rId3"/>
          <a:stretch>
            <a:fillRect/>
          </a:stretch>
        </p:blipFill>
        <p:spPr>
          <a:xfrm>
            <a:off x="201908" y="-5964"/>
            <a:ext cx="1440099" cy="794743"/>
          </a:xfrm>
          <a:prstGeom prst="rect">
            <a:avLst/>
          </a:prstGeom>
          <a:ln w="12700">
            <a:miter lim="400000"/>
          </a:ln>
        </p:spPr>
      </p:pic>
      <p:sp>
        <p:nvSpPr>
          <p:cNvPr id="34" name="Shape 34"/>
          <p:cNvSpPr/>
          <p:nvPr/>
        </p:nvSpPr>
        <p:spPr>
          <a:xfrm>
            <a:off x="1857997" y="999293"/>
            <a:ext cx="6552068" cy="1038618"/>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endParaRPr lang="nl-NL" sz="4219" kern="0" dirty="0">
              <a:solidFill>
                <a:srgbClr val="000000"/>
              </a:solidFill>
            </a:endParaRP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endParaRPr sz="1265" kern="0" dirty="0"/>
          </a:p>
        </p:txBody>
      </p:sp>
      <p:sp>
        <p:nvSpPr>
          <p:cNvPr id="37" name="Shape 37"/>
          <p:cNvSpPr/>
          <p:nvPr/>
        </p:nvSpPr>
        <p:spPr>
          <a:xfrm flipH="1" flipV="1">
            <a:off x="6822" y="858555"/>
            <a:ext cx="9262737" cy="1"/>
          </a:xfrm>
          <a:prstGeom prst="line">
            <a:avLst/>
          </a:prstGeom>
          <a:ln w="12700">
            <a:solidFill>
              <a:srgbClr val="FFFFFF"/>
            </a:solidFill>
            <a:miter lim="400000"/>
          </a:ln>
        </p:spPr>
        <p:txBody>
          <a:bodyPr lIns="0" tIns="0" rIns="0" bIns="0" anchor="ctr"/>
          <a:lstStyle/>
          <a:p>
            <a:pPr algn="ctr" defTabSz="410740">
              <a:defRPr sz="2400"/>
            </a:pPr>
            <a:endParaRPr sz="1687" kern="0">
              <a:solidFill>
                <a:sysClr val="windowText" lastClr="000000"/>
              </a:solidFill>
              <a:sym typeface="Helvetica Light"/>
            </a:endParaRPr>
          </a:p>
        </p:txBody>
      </p:sp>
      <p:sp>
        <p:nvSpPr>
          <p:cNvPr id="19" name="Shape 92"/>
          <p:cNvSpPr/>
          <p:nvPr/>
        </p:nvSpPr>
        <p:spPr>
          <a:xfrm>
            <a:off x="1857997" y="999296"/>
            <a:ext cx="6552068" cy="58400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r>
              <a:rPr lang="nl-NL" sz="1265" kern="0" dirty="0"/>
              <a:t>Nu ga je de acties bepalen om mevrouw van Putten te ondersteunen. Zoek in de onderstaande tabel de soort actie en beantwoord  daarover de vraag op de volgende pagina.  </a:t>
            </a:r>
            <a:endParaRPr sz="1265" kern="0" dirty="0"/>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486" y="1960713"/>
            <a:ext cx="8527155" cy="4658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Shape 39">
            <a:hlinkClick r:id="" action="ppaction://hlinkshowjump?jump=nextslide"/>
          </p:cNvPr>
          <p:cNvSpPr/>
          <p:nvPr/>
        </p:nvSpPr>
        <p:spPr>
          <a:xfrm>
            <a:off x="7331150" y="6354780"/>
            <a:ext cx="1591547" cy="328045"/>
          </a:xfrm>
          <a:prstGeom prst="roundRect">
            <a:avLst>
              <a:gd name="adj" fmla="val 27025"/>
            </a:avLst>
          </a:prstGeom>
          <a:blipFill rotWithShape="1">
            <a:blip r:embed="rId5"/>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sym typeface="Helvetica Light"/>
              </a:rPr>
              <a:t>Volgende</a:t>
            </a:r>
            <a:endParaRPr sz="1687" kern="0" dirty="0">
              <a:solidFill>
                <a:srgbClr val="FFFFFF"/>
              </a:solidFill>
              <a:sym typeface="Helvetica Light"/>
            </a:endParaRPr>
          </a:p>
        </p:txBody>
      </p:sp>
      <p:sp>
        <p:nvSpPr>
          <p:cNvPr id="11" name="Shape 39">
            <a:hlinkClick r:id="" action="ppaction://hlinkshowjump?jump=previousslide"/>
          </p:cNvPr>
          <p:cNvSpPr/>
          <p:nvPr/>
        </p:nvSpPr>
        <p:spPr>
          <a:xfrm>
            <a:off x="201909" y="6354779"/>
            <a:ext cx="1591547" cy="328045"/>
          </a:xfrm>
          <a:prstGeom prst="roundRect">
            <a:avLst>
              <a:gd name="adj" fmla="val 27025"/>
            </a:avLst>
          </a:prstGeom>
          <a:blipFill rotWithShape="1">
            <a:blip r:embed="rId5"/>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Vorige</a:t>
            </a:r>
            <a:endParaRPr sz="1687" kern="0" dirty="0">
              <a:solidFill>
                <a:srgbClr val="FFFFFF"/>
              </a:solidFill>
              <a:latin typeface="Avenir Next Condensed"/>
              <a:sym typeface="Helvetica Light"/>
            </a:endParaRPr>
          </a:p>
        </p:txBody>
      </p:sp>
      <p:pic>
        <p:nvPicPr>
          <p:cNvPr id="14" name="pasted-image.pdf"/>
          <p:cNvPicPr/>
          <p:nvPr/>
        </p:nvPicPr>
        <p:blipFill>
          <a:blip r:embed="rId6"/>
          <a:stretch>
            <a:fillRect/>
          </a:stretch>
        </p:blipFill>
        <p:spPr>
          <a:xfrm>
            <a:off x="7964694" y="36749"/>
            <a:ext cx="1012172" cy="782148"/>
          </a:xfrm>
          <a:prstGeom prst="rect">
            <a:avLst/>
          </a:prstGeom>
          <a:ln w="12700">
            <a:miter lim="400000"/>
          </a:ln>
        </p:spPr>
      </p:pic>
      <p:sp>
        <p:nvSpPr>
          <p:cNvPr id="15" name="Tekstvak 14"/>
          <p:cNvSpPr txBox="1"/>
          <p:nvPr/>
        </p:nvSpPr>
        <p:spPr>
          <a:xfrm rot="21386999">
            <a:off x="1829894" y="4010052"/>
            <a:ext cx="4122007" cy="1804405"/>
          </a:xfrm>
          <a:prstGeom prst="rect">
            <a:avLst/>
          </a:prstGeom>
          <a:solidFill>
            <a:schemeClr val="bg1"/>
          </a:solidFill>
          <a:ln w="57150" cap="flat">
            <a:solidFill>
              <a:srgbClr val="004F50"/>
            </a:solidFill>
            <a:miter lim="400000"/>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defTabSz="410740" latinLnBrk="1" hangingPunct="0"/>
            <a:r>
              <a:rPr lang="nl-NL" sz="1407" b="1" kern="0" dirty="0">
                <a:solidFill>
                  <a:srgbClr val="004F50"/>
                </a:solidFill>
                <a:latin typeface="Avenir Next Condensed Demi Bold"/>
                <a:sym typeface="Helvetica Light"/>
              </a:rPr>
              <a:t>	</a:t>
            </a:r>
          </a:p>
          <a:p>
            <a:pPr defTabSz="410740" latinLnBrk="1" hangingPunct="0"/>
            <a:r>
              <a:rPr lang="nl-NL" sz="1407" b="1" kern="0" dirty="0">
                <a:solidFill>
                  <a:srgbClr val="004F50"/>
                </a:solidFill>
                <a:latin typeface="Avenir Next Condensed Demi Bold"/>
                <a:sym typeface="Helvetica Light"/>
              </a:rPr>
              <a:t>	2. Soort actie (gecodeerd)</a:t>
            </a:r>
          </a:p>
          <a:p>
            <a:pPr defTabSz="410740" latinLnBrk="1" hangingPunct="0"/>
            <a:endParaRPr lang="nl-NL" sz="1407" b="1" kern="0" dirty="0">
              <a:solidFill>
                <a:srgbClr val="004F50"/>
              </a:solidFill>
              <a:latin typeface="Avenir Next Condensed Demi Bold"/>
              <a:sym typeface="Helvetica Light"/>
            </a:endParaRPr>
          </a:p>
          <a:p>
            <a:pPr defTabSz="410740" latinLnBrk="1" hangingPunct="0"/>
            <a:r>
              <a:rPr lang="nl-NL" sz="1407" kern="0" dirty="0">
                <a:solidFill>
                  <a:srgbClr val="004F50"/>
                </a:solidFill>
                <a:latin typeface="Avenir Next Condensed Demi Bold"/>
                <a:sym typeface="Helvetica Light"/>
              </a:rPr>
              <a:t>	</a:t>
            </a:r>
            <a:r>
              <a:rPr lang="nl-NL" sz="1407" b="1" kern="0" dirty="0">
                <a:solidFill>
                  <a:srgbClr val="004F50"/>
                </a:solidFill>
                <a:latin typeface="Avenir Next Condensed Demi Bold"/>
                <a:sym typeface="Helvetica Light"/>
              </a:rPr>
              <a:t>AIB</a:t>
            </a:r>
            <a:r>
              <a:rPr lang="nl-NL" sz="1407" kern="0" dirty="0">
                <a:solidFill>
                  <a:srgbClr val="004F50"/>
                </a:solidFill>
                <a:latin typeface="Avenir Next Condensed Demi Bold"/>
                <a:sym typeface="Helvetica Light"/>
              </a:rPr>
              <a:t> 	Adviseren / Instrueren / Begeleiden</a:t>
            </a:r>
          </a:p>
          <a:p>
            <a:pPr defTabSz="410740" latinLnBrk="1" hangingPunct="0"/>
            <a:r>
              <a:rPr lang="nl-NL" sz="1407" kern="0" dirty="0">
                <a:solidFill>
                  <a:srgbClr val="004F50"/>
                </a:solidFill>
                <a:latin typeface="Avenir Next Condensed Demi Bold"/>
                <a:sym typeface="Helvetica Light"/>
              </a:rPr>
              <a:t>	</a:t>
            </a:r>
            <a:r>
              <a:rPr lang="nl-NL" sz="1407" b="1" kern="0" dirty="0">
                <a:solidFill>
                  <a:srgbClr val="004F50"/>
                </a:solidFill>
                <a:latin typeface="Avenir Next Condensed Demi Bold"/>
                <a:sym typeface="Helvetica Light"/>
              </a:rPr>
              <a:t>B</a:t>
            </a:r>
            <a:r>
              <a:rPr lang="nl-NL" sz="1407" kern="0" dirty="0">
                <a:solidFill>
                  <a:srgbClr val="004F50"/>
                </a:solidFill>
                <a:latin typeface="Avenir Next Condensed Demi Bold"/>
                <a:sym typeface="Helvetica Light"/>
              </a:rPr>
              <a:t> 	Behandelen en procedures toepassen</a:t>
            </a:r>
          </a:p>
          <a:p>
            <a:pPr defTabSz="410740" latinLnBrk="1" hangingPunct="0"/>
            <a:r>
              <a:rPr lang="nl-NL" sz="1407" kern="0" dirty="0">
                <a:solidFill>
                  <a:srgbClr val="004F50"/>
                </a:solidFill>
                <a:latin typeface="Avenir Next Condensed Demi Bold"/>
                <a:sym typeface="Helvetica Light"/>
              </a:rPr>
              <a:t>	</a:t>
            </a:r>
            <a:r>
              <a:rPr lang="nl-NL" sz="1407" b="1" kern="0" dirty="0">
                <a:solidFill>
                  <a:srgbClr val="004F50"/>
                </a:solidFill>
                <a:latin typeface="Avenir Next Condensed Demi Bold"/>
                <a:sym typeface="Helvetica Light"/>
              </a:rPr>
              <a:t>CM</a:t>
            </a:r>
            <a:r>
              <a:rPr lang="nl-NL" sz="1407" kern="0" dirty="0">
                <a:solidFill>
                  <a:srgbClr val="004F50"/>
                </a:solidFill>
                <a:latin typeface="Avenir Next Condensed Demi Bold"/>
                <a:sym typeface="Helvetica Light"/>
              </a:rPr>
              <a:t> 	Case-managen</a:t>
            </a:r>
          </a:p>
          <a:p>
            <a:pPr defTabSz="410740" latinLnBrk="1" hangingPunct="0"/>
            <a:r>
              <a:rPr lang="nl-NL" sz="1407" b="1" kern="0" dirty="0">
                <a:solidFill>
                  <a:srgbClr val="004F50"/>
                </a:solidFill>
                <a:latin typeface="Avenir Next Condensed Demi Bold"/>
                <a:sym typeface="Helvetica Light"/>
              </a:rPr>
              <a:t>	MB </a:t>
            </a:r>
            <a:r>
              <a:rPr lang="nl-NL" sz="1407" kern="0" dirty="0">
                <a:solidFill>
                  <a:srgbClr val="004F50"/>
                </a:solidFill>
                <a:latin typeface="Avenir Next Condensed Demi Bold"/>
                <a:sym typeface="Helvetica Light"/>
              </a:rPr>
              <a:t>	Monitoren / Bewaken</a:t>
            </a:r>
          </a:p>
          <a:p>
            <a:pPr defTabSz="410740" latinLnBrk="1" hangingPunct="0"/>
            <a:endParaRPr lang="nl-NL" sz="1407" kern="0" dirty="0">
              <a:solidFill>
                <a:srgbClr val="004F50"/>
              </a:solidFill>
              <a:latin typeface="Avenir Next Condensed Demi Bold"/>
              <a:sym typeface="Helvetica Light"/>
            </a:endParaRPr>
          </a:p>
        </p:txBody>
      </p:sp>
      <p:cxnSp>
        <p:nvCxnSpPr>
          <p:cNvPr id="16" name="Rechte verbindingslijn met pijl 15"/>
          <p:cNvCxnSpPr/>
          <p:nvPr/>
        </p:nvCxnSpPr>
        <p:spPr>
          <a:xfrm flipH="1">
            <a:off x="3204974" y="3732787"/>
            <a:ext cx="584660" cy="556937"/>
          </a:xfrm>
          <a:prstGeom prst="straightConnector1">
            <a:avLst/>
          </a:prstGeom>
          <a:noFill/>
          <a:ln w="25400" cap="flat">
            <a:solidFill>
              <a:schemeClr val="accent4"/>
            </a:solidFill>
            <a:prstDash val="solid"/>
            <a:miter lim="400000"/>
            <a:tailEnd type="arrow"/>
          </a:ln>
          <a:effectLst/>
        </p:spPr>
        <p:style>
          <a:lnRef idx="0">
            <a:scrgbClr r="0" g="0" b="0"/>
          </a:lnRef>
          <a:fillRef idx="0">
            <a:scrgbClr r="0" g="0" b="0"/>
          </a:fillRef>
          <a:effectRef idx="0">
            <a:scrgbClr r="0" g="0" b="0"/>
          </a:effectRef>
          <a:fontRef idx="none"/>
        </p:style>
      </p:cxnSp>
      <p:sp>
        <p:nvSpPr>
          <p:cNvPr id="17" name="Rechthoek 16"/>
          <p:cNvSpPr/>
          <p:nvPr/>
        </p:nvSpPr>
        <p:spPr>
          <a:xfrm>
            <a:off x="1857996" y="264970"/>
            <a:ext cx="5599951" cy="406137"/>
          </a:xfrm>
          <a:prstGeom prst="rect">
            <a:avLst/>
          </a:prstGeom>
        </p:spPr>
        <p:txBody>
          <a:bodyPr wrap="square">
            <a:spAutoFit/>
          </a:bodyPr>
          <a:lstStyle/>
          <a:p>
            <a:pPr algn="ctr" defTabSz="410740">
              <a:defRPr sz="1800">
                <a:solidFill>
                  <a:srgbClr val="000000"/>
                </a:solidFill>
              </a:defRPr>
            </a:pPr>
            <a:r>
              <a:rPr lang="nl-NL" sz="2039" kern="0" dirty="0">
                <a:solidFill>
                  <a:srgbClr val="004F50"/>
                </a:solidFill>
                <a:sym typeface="Helvetica Light"/>
              </a:rPr>
              <a:t>Soort actie kiezen</a:t>
            </a:r>
          </a:p>
        </p:txBody>
      </p:sp>
    </p:spTree>
    <p:extLst>
      <p:ext uri="{BB962C8B-B14F-4D97-AF65-F5344CB8AC3E}">
        <p14:creationId xmlns:p14="http://schemas.microsoft.com/office/powerpoint/2010/main" val="3230840741"/>
      </p:ext>
    </p:extLst>
  </p:cSld>
  <p:clrMapOvr>
    <a:masterClrMapping/>
  </p:clrMapOvr>
  <p:transition spd="med" advClick="0"/>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90" name="Schermafbeelding 2015-05-18 om 11.31.55.png"/>
          <p:cNvPicPr/>
          <p:nvPr/>
        </p:nvPicPr>
        <p:blipFill>
          <a:blip r:embed="rId2"/>
          <a:stretch>
            <a:fillRect/>
          </a:stretch>
        </p:blipFill>
        <p:spPr>
          <a:xfrm>
            <a:off x="201908" y="-5964"/>
            <a:ext cx="1440099" cy="794743"/>
          </a:xfrm>
          <a:prstGeom prst="rect">
            <a:avLst/>
          </a:prstGeom>
          <a:ln w="12700">
            <a:miter lim="400000"/>
          </a:ln>
        </p:spPr>
      </p:pic>
      <p:sp>
        <p:nvSpPr>
          <p:cNvPr id="91" name="Shape 91"/>
          <p:cNvSpPr/>
          <p:nvPr/>
        </p:nvSpPr>
        <p:spPr>
          <a:xfrm flipH="1" flipV="1">
            <a:off x="6822" y="858555"/>
            <a:ext cx="9262737" cy="1"/>
          </a:xfrm>
          <a:prstGeom prst="line">
            <a:avLst/>
          </a:prstGeom>
          <a:ln w="12700">
            <a:solidFill>
              <a:srgbClr val="FFFFFF"/>
            </a:solidFill>
            <a:miter lim="400000"/>
          </a:ln>
        </p:spPr>
        <p:txBody>
          <a:bodyPr lIns="0" tIns="0" rIns="0" bIns="0" anchor="ctr"/>
          <a:lstStyle/>
          <a:p>
            <a:pPr algn="ctr" defTabSz="410740">
              <a:defRPr sz="2400"/>
            </a:pPr>
            <a:endParaRPr sz="1687" kern="0">
              <a:solidFill>
                <a:sysClr val="windowText" lastClr="000000"/>
              </a:solidFill>
              <a:sym typeface="Helvetica Light"/>
            </a:endParaRPr>
          </a:p>
        </p:txBody>
      </p:sp>
      <p:sp>
        <p:nvSpPr>
          <p:cNvPr id="95" name="Shape 95"/>
          <p:cNvSpPr/>
          <p:nvPr/>
        </p:nvSpPr>
        <p:spPr>
          <a:xfrm>
            <a:off x="1857376" y="339331"/>
            <a:ext cx="6829643" cy="4956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endParaRPr sz="1265" kern="0" dirty="0"/>
          </a:p>
        </p:txBody>
      </p:sp>
      <p:sp>
        <p:nvSpPr>
          <p:cNvPr id="106" name="Shape 106"/>
          <p:cNvSpPr/>
          <p:nvPr/>
        </p:nvSpPr>
        <p:spPr>
          <a:xfrm>
            <a:off x="2545585" y="3535327"/>
            <a:ext cx="5950465"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Adviseren, Instrueren, Begeleiden. </a:t>
            </a:r>
            <a:endParaRPr sz="1265" kern="0" dirty="0"/>
          </a:p>
        </p:txBody>
      </p:sp>
      <p:sp>
        <p:nvSpPr>
          <p:cNvPr id="111" name="Shape 111"/>
          <p:cNvSpPr/>
          <p:nvPr/>
        </p:nvSpPr>
        <p:spPr>
          <a:xfrm>
            <a:off x="1857997" y="5299655"/>
            <a:ext cx="6552068"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sz="1265" kern="0" dirty="0"/>
          </a:p>
        </p:txBody>
      </p:sp>
      <p:sp>
        <p:nvSpPr>
          <p:cNvPr id="27" name="Shape 39">
            <a:hlinkClick r:id="" action="ppaction://hlinkshowjump?jump=previousslide"/>
          </p:cNvPr>
          <p:cNvSpPr/>
          <p:nvPr/>
        </p:nvSpPr>
        <p:spPr>
          <a:xfrm>
            <a:off x="201909" y="6354779"/>
            <a:ext cx="1591547" cy="328045"/>
          </a:xfrm>
          <a:prstGeom prst="roundRect">
            <a:avLst>
              <a:gd name="adj" fmla="val 27025"/>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Vorige</a:t>
            </a:r>
            <a:endParaRPr sz="1687" kern="0" dirty="0">
              <a:solidFill>
                <a:srgbClr val="FFFFFF"/>
              </a:solidFill>
              <a:latin typeface="Avenir Next Condensed"/>
              <a:sym typeface="Helvetica Light"/>
            </a:endParaRPr>
          </a:p>
        </p:txBody>
      </p:sp>
      <p:sp>
        <p:nvSpPr>
          <p:cNvPr id="29" name="Shape 50">
            <a:hlinkClick r:id="" action="ppaction://hlinkshowjump?jump=nextslide"/>
          </p:cNvPr>
          <p:cNvSpPr/>
          <p:nvPr/>
        </p:nvSpPr>
        <p:spPr>
          <a:xfrm>
            <a:off x="1889686" y="2843631"/>
            <a:ext cx="494947" cy="464344"/>
          </a:xfrm>
          <a:prstGeom prst="roundRect">
            <a:avLst>
              <a:gd name="adj" fmla="val 19092"/>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A</a:t>
            </a:r>
            <a:endParaRPr sz="2180" kern="0" dirty="0">
              <a:solidFill>
                <a:srgbClr val="FFFFFF"/>
              </a:solidFill>
              <a:latin typeface="Avenir Next Condensed"/>
              <a:sym typeface="Helvetica Light"/>
            </a:endParaRPr>
          </a:p>
        </p:txBody>
      </p:sp>
      <p:sp>
        <p:nvSpPr>
          <p:cNvPr id="30" name="Shape 50">
            <a:hlinkClick r:id="" action="ppaction://hlinkshowjump?jump=nextslide"/>
          </p:cNvPr>
          <p:cNvSpPr/>
          <p:nvPr/>
        </p:nvSpPr>
        <p:spPr>
          <a:xfrm>
            <a:off x="1889686" y="3564235"/>
            <a:ext cx="494947" cy="464344"/>
          </a:xfrm>
          <a:prstGeom prst="roundRect">
            <a:avLst>
              <a:gd name="adj" fmla="val 19092"/>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B</a:t>
            </a:r>
            <a:endParaRPr sz="2180" kern="0" dirty="0">
              <a:solidFill>
                <a:srgbClr val="FFFFFF"/>
              </a:solidFill>
              <a:latin typeface="Avenir Next Condensed"/>
              <a:sym typeface="Helvetica Light"/>
            </a:endParaRPr>
          </a:p>
        </p:txBody>
      </p:sp>
      <p:sp>
        <p:nvSpPr>
          <p:cNvPr id="31" name="Shape 50">
            <a:hlinkClick r:id="" action="ppaction://hlinkshowjump?jump=nextslide"/>
          </p:cNvPr>
          <p:cNvSpPr/>
          <p:nvPr/>
        </p:nvSpPr>
        <p:spPr>
          <a:xfrm>
            <a:off x="1889686" y="4284837"/>
            <a:ext cx="494947" cy="464344"/>
          </a:xfrm>
          <a:prstGeom prst="roundRect">
            <a:avLst>
              <a:gd name="adj" fmla="val 19092"/>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C</a:t>
            </a:r>
            <a:endParaRPr sz="2180" kern="0" dirty="0">
              <a:solidFill>
                <a:srgbClr val="FFFFFF"/>
              </a:solidFill>
              <a:latin typeface="Avenir Next Condensed"/>
              <a:sym typeface="Helvetica Light"/>
            </a:endParaRPr>
          </a:p>
        </p:txBody>
      </p:sp>
      <p:sp>
        <p:nvSpPr>
          <p:cNvPr id="36" name="Shape 47"/>
          <p:cNvSpPr/>
          <p:nvPr/>
        </p:nvSpPr>
        <p:spPr>
          <a:xfrm>
            <a:off x="1889687" y="938990"/>
            <a:ext cx="6461295" cy="1168012"/>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lang="nl-NL" sz="1265" kern="0" dirty="0"/>
          </a:p>
          <a:p>
            <a:pPr defTabSz="410740">
              <a:defRPr sz="1800">
                <a:solidFill>
                  <a:srgbClr val="000000"/>
                </a:solidFill>
              </a:defRPr>
            </a:pPr>
            <a:r>
              <a:rPr lang="nl-NL" sz="1265" kern="0" dirty="0"/>
              <a:t>Saskia  gaat de actie vaststellen die mevrouw van Putten ondersteunen. </a:t>
            </a: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r>
              <a:rPr lang="nl-NL" sz="1265" kern="0" dirty="0"/>
              <a:t>Welke actie vind jij passend?  </a:t>
            </a: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r>
              <a:rPr lang="nl-NL" sz="1265" kern="0" dirty="0"/>
              <a:t>MAAK JE KEUZE: </a:t>
            </a:r>
          </a:p>
        </p:txBody>
      </p:sp>
      <p:pic>
        <p:nvPicPr>
          <p:cNvPr id="15" name="pasted-image.pdf"/>
          <p:cNvPicPr/>
          <p:nvPr/>
        </p:nvPicPr>
        <p:blipFill>
          <a:blip r:embed="rId4"/>
          <a:stretch>
            <a:fillRect/>
          </a:stretch>
        </p:blipFill>
        <p:spPr>
          <a:xfrm>
            <a:off x="7964694" y="36749"/>
            <a:ext cx="1012172" cy="782148"/>
          </a:xfrm>
          <a:prstGeom prst="rect">
            <a:avLst/>
          </a:prstGeom>
          <a:ln w="12700">
            <a:miter lim="400000"/>
          </a:ln>
        </p:spPr>
      </p:pic>
      <p:sp>
        <p:nvSpPr>
          <p:cNvPr id="16" name="Rechthoek 15"/>
          <p:cNvSpPr/>
          <p:nvPr/>
        </p:nvSpPr>
        <p:spPr>
          <a:xfrm>
            <a:off x="1857996" y="264970"/>
            <a:ext cx="5599951" cy="406137"/>
          </a:xfrm>
          <a:prstGeom prst="rect">
            <a:avLst/>
          </a:prstGeom>
        </p:spPr>
        <p:txBody>
          <a:bodyPr wrap="square">
            <a:spAutoFit/>
          </a:bodyPr>
          <a:lstStyle/>
          <a:p>
            <a:pPr algn="ctr" defTabSz="410740">
              <a:defRPr sz="1800">
                <a:solidFill>
                  <a:srgbClr val="000000"/>
                </a:solidFill>
              </a:defRPr>
            </a:pPr>
            <a:r>
              <a:rPr lang="nl-NL" sz="2039" kern="0" dirty="0">
                <a:solidFill>
                  <a:srgbClr val="004F50"/>
                </a:solidFill>
                <a:sym typeface="Helvetica Light"/>
              </a:rPr>
              <a:t>Vraag 4 (van 5)</a:t>
            </a:r>
          </a:p>
        </p:txBody>
      </p:sp>
      <p:pic>
        <p:nvPicPr>
          <p:cNvPr id="17" name="Picture 2" descr="G:\Mijn afbeeldingen\FINAL cirkel stappen\Dia4.GIF"/>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31705"/>
          <a:stretch/>
        </p:blipFill>
        <p:spPr bwMode="auto">
          <a:xfrm>
            <a:off x="-35387" y="897470"/>
            <a:ext cx="1097736" cy="1205508"/>
          </a:xfrm>
          <a:prstGeom prst="rect">
            <a:avLst/>
          </a:prstGeom>
          <a:noFill/>
          <a:extLst>
            <a:ext uri="{909E8E84-426E-40DD-AFC4-6F175D3DCCD1}">
              <a14:hiddenFill xmlns:a14="http://schemas.microsoft.com/office/drawing/2010/main">
                <a:solidFill>
                  <a:srgbClr val="FFFFFF"/>
                </a:solidFill>
              </a14:hiddenFill>
            </a:ext>
          </a:extLst>
        </p:spPr>
      </p:pic>
      <p:sp>
        <p:nvSpPr>
          <p:cNvPr id="19" name="Shape 107"/>
          <p:cNvSpPr/>
          <p:nvPr/>
        </p:nvSpPr>
        <p:spPr>
          <a:xfrm>
            <a:off x="2545585" y="4257326"/>
            <a:ext cx="5950465"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Monitoren, Bewaken. </a:t>
            </a:r>
            <a:endParaRPr sz="1265" kern="0" dirty="0"/>
          </a:p>
        </p:txBody>
      </p:sp>
      <p:sp>
        <p:nvSpPr>
          <p:cNvPr id="20" name="Shape 105"/>
          <p:cNvSpPr/>
          <p:nvPr/>
        </p:nvSpPr>
        <p:spPr>
          <a:xfrm>
            <a:off x="2545585" y="2838811"/>
            <a:ext cx="5950465"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Behandelingen en procedures toepassen.  </a:t>
            </a:r>
            <a:endParaRPr sz="1265" kern="0" dirty="0"/>
          </a:p>
        </p:txBody>
      </p:sp>
    </p:spTree>
    <p:extLst>
      <p:ext uri="{BB962C8B-B14F-4D97-AF65-F5344CB8AC3E}">
        <p14:creationId xmlns:p14="http://schemas.microsoft.com/office/powerpoint/2010/main" val="1708143941"/>
      </p:ext>
    </p:extLst>
  </p:cSld>
  <p:clrMapOvr>
    <a:masterClrMapping/>
  </p:clrMapOvr>
  <p:transition spd="med" advClick="0"/>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sp>
        <p:nvSpPr>
          <p:cNvPr id="29" name="Shape 85"/>
          <p:cNvSpPr/>
          <p:nvPr/>
        </p:nvSpPr>
        <p:spPr>
          <a:xfrm>
            <a:off x="-266338" y="5210669"/>
            <a:ext cx="9676679" cy="1730483"/>
          </a:xfrm>
          <a:prstGeom prst="rect">
            <a:avLst/>
          </a:prstGeom>
          <a:solidFill>
            <a:srgbClr val="FFFFFF">
              <a:alpha val="25611"/>
            </a:srgbClr>
          </a:solidFill>
          <a:ln w="12700">
            <a:miter lim="400000"/>
          </a:ln>
        </p:spPr>
        <p:txBody>
          <a:bodyPr lIns="0" tIns="0" rIns="0" bIns="0" anchor="ctr"/>
          <a:lstStyle/>
          <a:p>
            <a:pPr algn="ctr" defTabSz="410740">
              <a:defRPr sz="2400"/>
            </a:pPr>
            <a:endParaRPr sz="1687" kern="0">
              <a:solidFill>
                <a:sysClr val="windowText" lastClr="000000"/>
              </a:solidFill>
              <a:sym typeface="Helvetica Light"/>
            </a:endParaRPr>
          </a:p>
        </p:txBody>
      </p:sp>
      <p:sp>
        <p:nvSpPr>
          <p:cNvPr id="34" name="Shape 50"/>
          <p:cNvSpPr/>
          <p:nvPr/>
        </p:nvSpPr>
        <p:spPr>
          <a:xfrm>
            <a:off x="1889686" y="2843631"/>
            <a:ext cx="494947" cy="464344"/>
          </a:xfrm>
          <a:prstGeom prst="roundRect">
            <a:avLst>
              <a:gd name="adj" fmla="val 19092"/>
            </a:avLst>
          </a:prstGeom>
          <a:blipFill rotWithShape="1">
            <a:blip r:embed="rId2"/>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A</a:t>
            </a:r>
            <a:endParaRPr sz="2180" kern="0" dirty="0">
              <a:solidFill>
                <a:srgbClr val="FFFFFF"/>
              </a:solidFill>
              <a:latin typeface="Avenir Next Condensed"/>
              <a:sym typeface="Helvetica Light"/>
            </a:endParaRPr>
          </a:p>
        </p:txBody>
      </p:sp>
      <p:sp>
        <p:nvSpPr>
          <p:cNvPr id="35" name="Shape 50"/>
          <p:cNvSpPr/>
          <p:nvPr/>
        </p:nvSpPr>
        <p:spPr>
          <a:xfrm>
            <a:off x="1889686" y="3564235"/>
            <a:ext cx="494947" cy="464344"/>
          </a:xfrm>
          <a:prstGeom prst="roundRect">
            <a:avLst>
              <a:gd name="adj" fmla="val 19092"/>
            </a:avLst>
          </a:prstGeom>
          <a:blipFill rotWithShape="1">
            <a:blip r:embed="rId2"/>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B</a:t>
            </a:r>
            <a:endParaRPr sz="2180" kern="0" dirty="0">
              <a:solidFill>
                <a:srgbClr val="FFFFFF"/>
              </a:solidFill>
              <a:latin typeface="Avenir Next Condensed"/>
              <a:sym typeface="Helvetica Light"/>
            </a:endParaRPr>
          </a:p>
        </p:txBody>
      </p:sp>
      <p:sp>
        <p:nvSpPr>
          <p:cNvPr id="36" name="Shape 50"/>
          <p:cNvSpPr/>
          <p:nvPr/>
        </p:nvSpPr>
        <p:spPr>
          <a:xfrm>
            <a:off x="1889686" y="4284837"/>
            <a:ext cx="494947" cy="464344"/>
          </a:xfrm>
          <a:prstGeom prst="roundRect">
            <a:avLst>
              <a:gd name="adj" fmla="val 19092"/>
            </a:avLst>
          </a:prstGeom>
          <a:blipFill rotWithShape="1">
            <a:blip r:embed="rId2"/>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C</a:t>
            </a:r>
            <a:endParaRPr sz="2180" kern="0" dirty="0">
              <a:solidFill>
                <a:srgbClr val="FFFFFF"/>
              </a:solidFill>
              <a:latin typeface="Avenir Next Condensed"/>
              <a:sym typeface="Helvetica Light"/>
            </a:endParaRPr>
          </a:p>
        </p:txBody>
      </p:sp>
      <p:pic>
        <p:nvPicPr>
          <p:cNvPr id="90" name="Schermafbeelding 2015-05-18 om 11.31.55.png"/>
          <p:cNvPicPr/>
          <p:nvPr/>
        </p:nvPicPr>
        <p:blipFill>
          <a:blip r:embed="rId3"/>
          <a:stretch>
            <a:fillRect/>
          </a:stretch>
        </p:blipFill>
        <p:spPr>
          <a:xfrm>
            <a:off x="201908" y="-5964"/>
            <a:ext cx="1440099" cy="794743"/>
          </a:xfrm>
          <a:prstGeom prst="rect">
            <a:avLst/>
          </a:prstGeom>
          <a:ln w="12700">
            <a:miter lim="400000"/>
          </a:ln>
        </p:spPr>
      </p:pic>
      <p:sp>
        <p:nvSpPr>
          <p:cNvPr id="91" name="Shape 91"/>
          <p:cNvSpPr/>
          <p:nvPr/>
        </p:nvSpPr>
        <p:spPr>
          <a:xfrm flipH="1" flipV="1">
            <a:off x="6822" y="858555"/>
            <a:ext cx="9262737" cy="1"/>
          </a:xfrm>
          <a:prstGeom prst="line">
            <a:avLst/>
          </a:prstGeom>
          <a:ln w="12700">
            <a:solidFill>
              <a:srgbClr val="FFFFFF"/>
            </a:solidFill>
            <a:miter lim="400000"/>
          </a:ln>
        </p:spPr>
        <p:txBody>
          <a:bodyPr lIns="0" tIns="0" rIns="0" bIns="0" anchor="ctr"/>
          <a:lstStyle/>
          <a:p>
            <a:pPr algn="ctr" defTabSz="410740">
              <a:defRPr sz="2400"/>
            </a:pPr>
            <a:endParaRPr sz="1687" kern="0">
              <a:solidFill>
                <a:sysClr val="windowText" lastClr="000000"/>
              </a:solidFill>
              <a:sym typeface="Helvetica Light"/>
            </a:endParaRPr>
          </a:p>
        </p:txBody>
      </p:sp>
      <p:sp>
        <p:nvSpPr>
          <p:cNvPr id="95" name="Shape 95"/>
          <p:cNvSpPr/>
          <p:nvPr/>
        </p:nvSpPr>
        <p:spPr>
          <a:xfrm>
            <a:off x="1857376" y="339331"/>
            <a:ext cx="6829643" cy="4956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endParaRPr sz="1265" kern="0" dirty="0"/>
          </a:p>
        </p:txBody>
      </p:sp>
      <p:sp>
        <p:nvSpPr>
          <p:cNvPr id="111" name="Shape 111"/>
          <p:cNvSpPr/>
          <p:nvPr/>
        </p:nvSpPr>
        <p:spPr>
          <a:xfrm>
            <a:off x="1857997" y="5299655"/>
            <a:ext cx="6552068" cy="9733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r>
              <a:rPr lang="nl-NL" sz="1265" kern="0" dirty="0"/>
              <a:t>Het meest passende antwoord in deze situatie is A.</a:t>
            </a:r>
          </a:p>
          <a:p>
            <a:pPr marL="200906" indent="-200906" defTabSz="410740">
              <a:buFont typeface="Arial" panose="020B0604020202020204" pitchFamily="34" charset="0"/>
              <a:buChar char="•"/>
              <a:defRPr sz="1800">
                <a:solidFill>
                  <a:srgbClr val="000000"/>
                </a:solidFill>
              </a:defRPr>
            </a:pPr>
            <a:r>
              <a:rPr lang="nl-NL" sz="1265" kern="0" dirty="0"/>
              <a:t>Je gaat een procedure toepassen waarbij de signalen/symptomen verminderd worden.</a:t>
            </a:r>
          </a:p>
          <a:p>
            <a:pPr marL="200906" indent="-200906" defTabSz="410740">
              <a:buFont typeface="Arial" panose="020B0604020202020204" pitchFamily="34" charset="0"/>
              <a:buChar char="•"/>
              <a:defRPr sz="1800">
                <a:solidFill>
                  <a:srgbClr val="000000"/>
                </a:solidFill>
              </a:defRPr>
            </a:pPr>
            <a:r>
              <a:rPr lang="nl-NL" sz="1265" kern="0" dirty="0"/>
              <a:t>Adviseren, Instrueren, Begeleiden is gericht op ondersteunen van mevrouw bij het zelf oplossen van problemen. </a:t>
            </a:r>
          </a:p>
          <a:p>
            <a:pPr marL="200906" indent="-200906" defTabSz="410740">
              <a:buFont typeface="Arial" panose="020B0604020202020204" pitchFamily="34" charset="0"/>
              <a:buChar char="•"/>
              <a:defRPr sz="1800">
                <a:solidFill>
                  <a:srgbClr val="000000"/>
                </a:solidFill>
              </a:defRPr>
            </a:pPr>
            <a:r>
              <a:rPr lang="nl-NL" sz="1265" kern="0" dirty="0"/>
              <a:t>Monitoren, Bewaken is in deze context niet van toepassing. </a:t>
            </a:r>
          </a:p>
        </p:txBody>
      </p:sp>
      <p:sp>
        <p:nvSpPr>
          <p:cNvPr id="112" name="Shape 112"/>
          <p:cNvSpPr/>
          <p:nvPr/>
        </p:nvSpPr>
        <p:spPr>
          <a:xfrm>
            <a:off x="68400" y="5408838"/>
            <a:ext cx="1440099" cy="245260"/>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spAutoFit/>
          </a:bodyPr>
          <a:lstStyle/>
          <a:p>
            <a:pPr algn="r" defTabSz="410740">
              <a:defRPr sz="1800"/>
            </a:pPr>
            <a:r>
              <a:rPr sz="1125" kern="0">
                <a:solidFill>
                  <a:srgbClr val="004F50"/>
                </a:solidFill>
                <a:latin typeface="Avenir Next Condensed Demi Bold"/>
                <a:ea typeface="Avenir Next Condensed Demi Bold"/>
                <a:cs typeface="Avenir Next Condensed Demi Bold"/>
                <a:sym typeface="Avenir Next Condensed Demi Bold"/>
              </a:rPr>
              <a:t>FEEDBACK</a:t>
            </a:r>
            <a:r>
              <a:rPr sz="1125" b="1" kern="0">
                <a:solidFill>
                  <a:srgbClr val="004F50"/>
                </a:solidFill>
                <a:latin typeface="Avenir Next Condensed"/>
                <a:ea typeface="Avenir Next Condensed"/>
                <a:cs typeface="Avenir Next Condensed"/>
                <a:sym typeface="Avenir Next Condensed"/>
              </a:rPr>
              <a:t>:</a:t>
            </a:r>
          </a:p>
        </p:txBody>
      </p:sp>
      <p:pic>
        <p:nvPicPr>
          <p:cNvPr id="113" name="pasted-image.pdf"/>
          <p:cNvPicPr/>
          <p:nvPr/>
        </p:nvPicPr>
        <p:blipFill>
          <a:blip r:embed="rId4"/>
          <a:stretch>
            <a:fillRect/>
          </a:stretch>
        </p:blipFill>
        <p:spPr>
          <a:xfrm>
            <a:off x="1567588" y="4143261"/>
            <a:ext cx="446485" cy="446485"/>
          </a:xfrm>
          <a:prstGeom prst="rect">
            <a:avLst/>
          </a:prstGeom>
          <a:ln w="12700">
            <a:miter lim="400000"/>
          </a:ln>
        </p:spPr>
      </p:pic>
      <p:pic>
        <p:nvPicPr>
          <p:cNvPr id="26" name="pasted-image.pdf"/>
          <p:cNvPicPr/>
          <p:nvPr/>
        </p:nvPicPr>
        <p:blipFill>
          <a:blip r:embed="rId4"/>
          <a:stretch>
            <a:fillRect/>
          </a:stretch>
        </p:blipFill>
        <p:spPr>
          <a:xfrm>
            <a:off x="1567588" y="3315325"/>
            <a:ext cx="446485" cy="446485"/>
          </a:xfrm>
          <a:prstGeom prst="rect">
            <a:avLst/>
          </a:prstGeom>
          <a:ln w="12700">
            <a:miter lim="400000"/>
          </a:ln>
        </p:spPr>
      </p:pic>
      <p:pic>
        <p:nvPicPr>
          <p:cNvPr id="27" name="pasted-image.pdf"/>
          <p:cNvPicPr/>
          <p:nvPr/>
        </p:nvPicPr>
        <p:blipFill>
          <a:blip r:embed="rId5"/>
          <a:stretch>
            <a:fillRect/>
          </a:stretch>
        </p:blipFill>
        <p:spPr>
          <a:xfrm>
            <a:off x="1567586" y="2529389"/>
            <a:ext cx="446484" cy="446485"/>
          </a:xfrm>
          <a:prstGeom prst="rect">
            <a:avLst/>
          </a:prstGeom>
          <a:ln w="12700">
            <a:miter lim="400000"/>
          </a:ln>
        </p:spPr>
      </p:pic>
      <p:sp>
        <p:nvSpPr>
          <p:cNvPr id="32" name="Shape 39">
            <a:hlinkClick r:id="" action="ppaction://hlinkshowjump?jump=previousslide"/>
          </p:cNvPr>
          <p:cNvSpPr/>
          <p:nvPr/>
        </p:nvSpPr>
        <p:spPr>
          <a:xfrm>
            <a:off x="201909" y="6354779"/>
            <a:ext cx="1591547" cy="328045"/>
          </a:xfrm>
          <a:prstGeom prst="roundRect">
            <a:avLst>
              <a:gd name="adj" fmla="val 27025"/>
            </a:avLst>
          </a:prstGeom>
          <a:blipFill rotWithShape="1">
            <a:blip r:embed="rId2"/>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Vorige</a:t>
            </a:r>
            <a:endParaRPr sz="1687" kern="0" dirty="0">
              <a:solidFill>
                <a:srgbClr val="FFFFFF"/>
              </a:solidFill>
              <a:latin typeface="Avenir Next Condensed"/>
              <a:sym typeface="Helvetica Light"/>
            </a:endParaRPr>
          </a:p>
        </p:txBody>
      </p:sp>
      <p:sp>
        <p:nvSpPr>
          <p:cNvPr id="37" name="Rechthoek 36"/>
          <p:cNvSpPr/>
          <p:nvPr/>
        </p:nvSpPr>
        <p:spPr>
          <a:xfrm>
            <a:off x="1857379" y="2907514"/>
            <a:ext cx="527255" cy="331758"/>
          </a:xfrm>
          <a:prstGeom prst="rect">
            <a:avLst/>
          </a:prstGeom>
          <a:no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40" latinLnBrk="1" hangingPunct="0"/>
            <a:endParaRPr lang="nl-NL" sz="1687" kern="0">
              <a:solidFill>
                <a:srgbClr val="FFFFFF"/>
              </a:solidFill>
              <a:sym typeface="Helvetica Light"/>
            </a:endParaRPr>
          </a:p>
        </p:txBody>
      </p:sp>
      <p:sp>
        <p:nvSpPr>
          <p:cNvPr id="38" name="Rechthoek 37"/>
          <p:cNvSpPr/>
          <p:nvPr/>
        </p:nvSpPr>
        <p:spPr>
          <a:xfrm>
            <a:off x="1889686" y="4351130"/>
            <a:ext cx="494947" cy="331758"/>
          </a:xfrm>
          <a:prstGeom prst="rect">
            <a:avLst/>
          </a:prstGeom>
          <a:no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40" latinLnBrk="1" hangingPunct="0"/>
            <a:endParaRPr lang="nl-NL" sz="1687" kern="0">
              <a:solidFill>
                <a:srgbClr val="FFFFFF"/>
              </a:solidFill>
              <a:sym typeface="Helvetica Light"/>
            </a:endParaRPr>
          </a:p>
        </p:txBody>
      </p:sp>
      <p:sp>
        <p:nvSpPr>
          <p:cNvPr id="31" name="Shape 39">
            <a:hlinkClick r:id="" action="ppaction://hlinkshowjump?jump=nextslide"/>
          </p:cNvPr>
          <p:cNvSpPr/>
          <p:nvPr/>
        </p:nvSpPr>
        <p:spPr>
          <a:xfrm>
            <a:off x="7331150" y="6354780"/>
            <a:ext cx="1591547" cy="328045"/>
          </a:xfrm>
          <a:prstGeom prst="roundRect">
            <a:avLst>
              <a:gd name="adj" fmla="val 27025"/>
            </a:avLst>
          </a:prstGeom>
          <a:blipFill rotWithShape="1">
            <a:blip r:embed="rId2"/>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sym typeface="Helvetica Light"/>
              </a:rPr>
              <a:t>Volgende</a:t>
            </a:r>
            <a:endParaRPr sz="1687" kern="0" dirty="0">
              <a:solidFill>
                <a:srgbClr val="FFFFFF"/>
              </a:solidFill>
              <a:sym typeface="Helvetica Light"/>
            </a:endParaRPr>
          </a:p>
        </p:txBody>
      </p:sp>
      <p:pic>
        <p:nvPicPr>
          <p:cNvPr id="23" name="pasted-image.pdf"/>
          <p:cNvPicPr/>
          <p:nvPr/>
        </p:nvPicPr>
        <p:blipFill>
          <a:blip r:embed="rId6"/>
          <a:stretch>
            <a:fillRect/>
          </a:stretch>
        </p:blipFill>
        <p:spPr>
          <a:xfrm>
            <a:off x="7964694" y="36749"/>
            <a:ext cx="1012172" cy="782148"/>
          </a:xfrm>
          <a:prstGeom prst="rect">
            <a:avLst/>
          </a:prstGeom>
          <a:ln w="12700">
            <a:miter lim="400000"/>
          </a:ln>
        </p:spPr>
      </p:pic>
      <p:sp>
        <p:nvSpPr>
          <p:cNvPr id="24" name="Rechthoek 23"/>
          <p:cNvSpPr/>
          <p:nvPr/>
        </p:nvSpPr>
        <p:spPr>
          <a:xfrm>
            <a:off x="1857996" y="264970"/>
            <a:ext cx="5599951" cy="406137"/>
          </a:xfrm>
          <a:prstGeom prst="rect">
            <a:avLst/>
          </a:prstGeom>
        </p:spPr>
        <p:txBody>
          <a:bodyPr wrap="square">
            <a:spAutoFit/>
          </a:bodyPr>
          <a:lstStyle/>
          <a:p>
            <a:pPr algn="ctr" defTabSz="410740">
              <a:defRPr sz="1800">
                <a:solidFill>
                  <a:srgbClr val="000000"/>
                </a:solidFill>
              </a:defRPr>
            </a:pPr>
            <a:r>
              <a:rPr lang="nl-NL" sz="2039" kern="0" dirty="0">
                <a:solidFill>
                  <a:srgbClr val="004F50"/>
                </a:solidFill>
                <a:sym typeface="Helvetica Light"/>
              </a:rPr>
              <a:t>Vraag 4 (van 5)</a:t>
            </a:r>
          </a:p>
        </p:txBody>
      </p:sp>
      <p:sp>
        <p:nvSpPr>
          <p:cNvPr id="25" name="Shape 47"/>
          <p:cNvSpPr/>
          <p:nvPr/>
        </p:nvSpPr>
        <p:spPr>
          <a:xfrm>
            <a:off x="1889687" y="938990"/>
            <a:ext cx="6461295" cy="1168012"/>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lang="nl-NL" sz="1265" kern="0" dirty="0"/>
          </a:p>
          <a:p>
            <a:pPr defTabSz="410740">
              <a:defRPr sz="1800">
                <a:solidFill>
                  <a:srgbClr val="000000"/>
                </a:solidFill>
              </a:defRPr>
            </a:pPr>
            <a:r>
              <a:rPr lang="nl-NL" sz="1265" kern="0" dirty="0"/>
              <a:t>Saskia  gaat de acties vaststellen die mevrouw van Putten ondersteunen bij  de pijn. </a:t>
            </a: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r>
              <a:rPr lang="nl-NL" sz="1265" kern="0" dirty="0"/>
              <a:t>Welke acties vind jij passend?  </a:t>
            </a: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r>
              <a:rPr lang="nl-NL" sz="1265" kern="0" dirty="0"/>
              <a:t>MAAK JE KEUZE: </a:t>
            </a:r>
          </a:p>
        </p:txBody>
      </p:sp>
      <p:pic>
        <p:nvPicPr>
          <p:cNvPr id="28" name="Picture 2" descr="G:\Mijn afbeeldingen\FINAL cirkel stappen\Dia4.GIF"/>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r="31705"/>
          <a:stretch/>
        </p:blipFill>
        <p:spPr bwMode="auto">
          <a:xfrm>
            <a:off x="-35387" y="897470"/>
            <a:ext cx="1097736" cy="1205508"/>
          </a:xfrm>
          <a:prstGeom prst="rect">
            <a:avLst/>
          </a:prstGeom>
          <a:noFill/>
          <a:extLst>
            <a:ext uri="{909E8E84-426E-40DD-AFC4-6F175D3DCCD1}">
              <a14:hiddenFill xmlns:a14="http://schemas.microsoft.com/office/drawing/2010/main">
                <a:solidFill>
                  <a:srgbClr val="FFFFFF"/>
                </a:solidFill>
              </a14:hiddenFill>
            </a:ext>
          </a:extLst>
        </p:spPr>
      </p:pic>
      <p:sp>
        <p:nvSpPr>
          <p:cNvPr id="39" name="Shape 107"/>
          <p:cNvSpPr/>
          <p:nvPr/>
        </p:nvSpPr>
        <p:spPr>
          <a:xfrm>
            <a:off x="2545585" y="4257326"/>
            <a:ext cx="5950465"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Monitoren, Bewaken. </a:t>
            </a:r>
            <a:endParaRPr sz="1265" kern="0" dirty="0"/>
          </a:p>
        </p:txBody>
      </p:sp>
      <p:sp>
        <p:nvSpPr>
          <p:cNvPr id="40" name="Shape 106"/>
          <p:cNvSpPr/>
          <p:nvPr/>
        </p:nvSpPr>
        <p:spPr>
          <a:xfrm>
            <a:off x="2545585" y="3535327"/>
            <a:ext cx="5950465"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Adviseren, Instrueren, Begeleiden. </a:t>
            </a:r>
            <a:endParaRPr sz="1265" kern="0" dirty="0"/>
          </a:p>
        </p:txBody>
      </p:sp>
      <p:sp>
        <p:nvSpPr>
          <p:cNvPr id="41" name="Shape 105"/>
          <p:cNvSpPr/>
          <p:nvPr/>
        </p:nvSpPr>
        <p:spPr>
          <a:xfrm>
            <a:off x="2545585" y="2838811"/>
            <a:ext cx="5950465"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Behandelingen en procedures toepassen.  </a:t>
            </a:r>
            <a:endParaRPr sz="1265" kern="0" dirty="0"/>
          </a:p>
        </p:txBody>
      </p:sp>
    </p:spTree>
    <p:extLst>
      <p:ext uri="{BB962C8B-B14F-4D97-AF65-F5344CB8AC3E}">
        <p14:creationId xmlns:p14="http://schemas.microsoft.com/office/powerpoint/2010/main" val="2351616443"/>
      </p:ext>
    </p:extLst>
  </p:cSld>
  <p:clrMapOvr>
    <a:masterClrMapping/>
  </p:clrMapOvr>
  <p:transition spd="med" advClick="0"/>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44" name="Schermafbeelding 2015-05-18 om 11.31.55.png"/>
          <p:cNvPicPr/>
          <p:nvPr/>
        </p:nvPicPr>
        <p:blipFill>
          <a:blip r:embed="rId2"/>
          <a:stretch>
            <a:fillRect/>
          </a:stretch>
        </p:blipFill>
        <p:spPr>
          <a:xfrm>
            <a:off x="201908" y="-5964"/>
            <a:ext cx="1440099" cy="794743"/>
          </a:xfrm>
          <a:prstGeom prst="rect">
            <a:avLst/>
          </a:prstGeom>
          <a:ln w="12700">
            <a:miter lim="400000"/>
          </a:ln>
        </p:spPr>
      </p:pic>
      <p:sp>
        <p:nvSpPr>
          <p:cNvPr id="45" name="Shape 45"/>
          <p:cNvSpPr/>
          <p:nvPr/>
        </p:nvSpPr>
        <p:spPr>
          <a:xfrm flipH="1" flipV="1">
            <a:off x="6822" y="858555"/>
            <a:ext cx="9262737" cy="1"/>
          </a:xfrm>
          <a:prstGeom prst="line">
            <a:avLst/>
          </a:prstGeom>
          <a:ln w="12700">
            <a:solidFill>
              <a:srgbClr val="FFFFFF"/>
            </a:solidFill>
            <a:miter lim="400000"/>
          </a:ln>
        </p:spPr>
        <p:txBody>
          <a:bodyPr lIns="0" tIns="0" rIns="0" bIns="0" anchor="ctr"/>
          <a:lstStyle/>
          <a:p>
            <a:pPr algn="ctr" defTabSz="410740">
              <a:defRPr sz="2400"/>
            </a:pPr>
            <a:endParaRPr sz="1687" kern="0" dirty="0">
              <a:solidFill>
                <a:sysClr val="windowText" lastClr="000000"/>
              </a:solidFill>
              <a:sym typeface="Helvetica Light"/>
            </a:endParaRPr>
          </a:p>
        </p:txBody>
      </p:sp>
      <p:sp>
        <p:nvSpPr>
          <p:cNvPr id="49" name="Shape 49"/>
          <p:cNvSpPr/>
          <p:nvPr/>
        </p:nvSpPr>
        <p:spPr>
          <a:xfrm>
            <a:off x="1857376" y="339331"/>
            <a:ext cx="6829643" cy="4956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r>
              <a:rPr lang="nl-NL" sz="1265" kern="0" dirty="0"/>
              <a:t> </a:t>
            </a:r>
            <a:endParaRPr sz="1265" kern="0" dirty="0"/>
          </a:p>
        </p:txBody>
      </p:sp>
      <p:sp>
        <p:nvSpPr>
          <p:cNvPr id="54" name="Shape 54"/>
          <p:cNvSpPr/>
          <p:nvPr/>
        </p:nvSpPr>
        <p:spPr>
          <a:xfrm>
            <a:off x="1889685" y="3572579"/>
            <a:ext cx="494947" cy="40087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algn="ctr" defTabSz="410740">
              <a:defRPr sz="1800">
                <a:solidFill>
                  <a:srgbClr val="000000"/>
                </a:solidFill>
              </a:defRPr>
            </a:pPr>
            <a:endParaRPr sz="1265" kern="0" dirty="0"/>
          </a:p>
        </p:txBody>
      </p:sp>
      <p:sp>
        <p:nvSpPr>
          <p:cNvPr id="62" name="Shape 62"/>
          <p:cNvSpPr/>
          <p:nvPr/>
        </p:nvSpPr>
        <p:spPr>
          <a:xfrm>
            <a:off x="68400" y="2942403"/>
            <a:ext cx="1440099" cy="266804"/>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sz="1265" kern="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1154" y="2888983"/>
            <a:ext cx="2357439" cy="3210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42007" y="2362971"/>
            <a:ext cx="1294805" cy="3810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Shape 39">
            <a:hlinkClick r:id="" action="ppaction://hlinkshowjump?jump=nextslide"/>
          </p:cNvPr>
          <p:cNvSpPr/>
          <p:nvPr/>
        </p:nvSpPr>
        <p:spPr>
          <a:xfrm>
            <a:off x="7331150" y="6354780"/>
            <a:ext cx="1591547" cy="328045"/>
          </a:xfrm>
          <a:prstGeom prst="roundRect">
            <a:avLst>
              <a:gd name="adj" fmla="val 27025"/>
            </a:avLst>
          </a:prstGeom>
          <a:blipFill rotWithShape="1">
            <a:blip r:embed="rId5"/>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Volgende</a:t>
            </a:r>
            <a:endParaRPr sz="1687" kern="0" dirty="0">
              <a:solidFill>
                <a:srgbClr val="FFFFFF"/>
              </a:solidFill>
              <a:latin typeface="Avenir Next Condensed"/>
              <a:sym typeface="Helvetica Light"/>
            </a:endParaRPr>
          </a:p>
        </p:txBody>
      </p:sp>
      <p:sp>
        <p:nvSpPr>
          <p:cNvPr id="15" name="Shape 39">
            <a:hlinkClick r:id="" action="ppaction://hlinkshowjump?jump=previousslide"/>
          </p:cNvPr>
          <p:cNvSpPr/>
          <p:nvPr/>
        </p:nvSpPr>
        <p:spPr>
          <a:xfrm>
            <a:off x="201909" y="6354779"/>
            <a:ext cx="1591547" cy="328045"/>
          </a:xfrm>
          <a:prstGeom prst="roundRect">
            <a:avLst>
              <a:gd name="adj" fmla="val 27025"/>
            </a:avLst>
          </a:prstGeom>
          <a:blipFill rotWithShape="1">
            <a:blip r:embed="rId5"/>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Vorige</a:t>
            </a:r>
            <a:endParaRPr sz="1687" kern="0" dirty="0">
              <a:solidFill>
                <a:srgbClr val="FFFFFF"/>
              </a:solidFill>
              <a:latin typeface="Avenir Next Condensed"/>
              <a:sym typeface="Helvetica Light"/>
            </a:endParaRPr>
          </a:p>
        </p:txBody>
      </p:sp>
      <p:pic>
        <p:nvPicPr>
          <p:cNvPr id="18" name="Picture 2"/>
          <p:cNvPicPr>
            <a:picLocks noChangeAspect="1" noChangeArrowheads="1"/>
          </p:cNvPicPr>
          <p:nvPr/>
        </p:nvPicPr>
        <p:blipFill>
          <a:blip r:embed="rId6" cstate="print">
            <a:extLst>
              <a:ext uri="{BEBA8EAE-BF5A-486C-A8C5-ECC9F3942E4B}">
                <a14:imgProps xmlns:a14="http://schemas.microsoft.com/office/drawing/2010/main">
                  <a14:imgLayer r:embed="rId7">
                    <a14:imgEffect>
                      <a14:backgroundRemoval t="804" b="100000" l="0" r="100000"/>
                    </a14:imgEffect>
                  </a14:imgLayer>
                </a14:imgProps>
              </a:ext>
              <a:ext uri="{28A0092B-C50C-407E-A947-70E740481C1C}">
                <a14:useLocalDpi xmlns:a14="http://schemas.microsoft.com/office/drawing/2010/main" val="0"/>
              </a:ext>
            </a:extLst>
          </a:blip>
          <a:srcRect/>
          <a:stretch>
            <a:fillRect/>
          </a:stretch>
        </p:blipFill>
        <p:spPr bwMode="auto">
          <a:xfrm>
            <a:off x="3002443" y="2754774"/>
            <a:ext cx="3139116" cy="3305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Shape 46"/>
          <p:cNvSpPr/>
          <p:nvPr/>
        </p:nvSpPr>
        <p:spPr>
          <a:xfrm>
            <a:off x="1857997" y="999295"/>
            <a:ext cx="6552068" cy="121725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defTabSz="410740"/>
            <a:r>
              <a:rPr lang="nl-NL" sz="1130" kern="0" dirty="0">
                <a:solidFill>
                  <a:schemeClr val="tx1"/>
                </a:solidFill>
              </a:rPr>
              <a:t>Deze casus gaat over mevrouw van Putten. Aan de hand van het verhaal van mevrouw van Putten oefen je met het intramuraal werken binnen het fysiologisch domein in het Omaha System. Je doorloopt in elke casus een aantal onderdelen van het zorgproces. In deze casus zijn: </a:t>
            </a:r>
            <a:r>
              <a:rPr lang="nl-NL" sz="1130" i="1" kern="0" dirty="0">
                <a:solidFill>
                  <a:schemeClr val="tx1"/>
                </a:solidFill>
              </a:rPr>
              <a:t>Verzamel en onderzoek gegevens</a:t>
            </a:r>
            <a:r>
              <a:rPr lang="nl-NL" sz="1130" kern="0" dirty="0">
                <a:solidFill>
                  <a:schemeClr val="tx1"/>
                </a:solidFill>
              </a:rPr>
              <a:t> tot en met </a:t>
            </a:r>
            <a:r>
              <a:rPr lang="nl-NL" sz="1130" i="1" kern="0" dirty="0">
                <a:solidFill>
                  <a:schemeClr val="tx1"/>
                </a:solidFill>
              </a:rPr>
              <a:t>Plan en voer actie uit</a:t>
            </a:r>
            <a:r>
              <a:rPr lang="nl-NL" sz="1130" kern="0" dirty="0">
                <a:solidFill>
                  <a:schemeClr val="tx1"/>
                </a:solidFill>
              </a:rPr>
              <a:t> aan bod. In het cirkelicoontje links zie je steeds waar je in het zorgproces bent. </a:t>
            </a:r>
          </a:p>
          <a:p>
            <a:pPr defTabSz="410740"/>
            <a:endParaRPr lang="nl-NL" sz="1130" kern="0" dirty="0">
              <a:solidFill>
                <a:schemeClr val="tx1"/>
              </a:solidFill>
            </a:endParaRPr>
          </a:p>
          <a:p>
            <a:pPr defTabSz="410740"/>
            <a:r>
              <a:rPr lang="nl-NL" sz="1130" kern="0" dirty="0">
                <a:solidFill>
                  <a:schemeClr val="tx1"/>
                </a:solidFill>
              </a:rPr>
              <a:t>Bekijk voor meer uitleg over het Omaha System de animatie op de website.    </a:t>
            </a:r>
            <a:endParaRPr sz="1130" kern="0" dirty="0">
              <a:solidFill>
                <a:schemeClr val="tx1"/>
              </a:solidFill>
            </a:endParaRPr>
          </a:p>
        </p:txBody>
      </p:sp>
      <p:pic>
        <p:nvPicPr>
          <p:cNvPr id="22" name="Picture 2" descr="G:\Mijn afbeeldingen\FINAL cirkel stappen\Dia1.GIF"/>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2626" r="32910" b="28120"/>
          <a:stretch/>
        </p:blipFill>
        <p:spPr bwMode="auto">
          <a:xfrm>
            <a:off x="6823" y="907099"/>
            <a:ext cx="1036159" cy="866525"/>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7" name="pasted-image.pdf"/>
          <p:cNvPicPr/>
          <p:nvPr/>
        </p:nvPicPr>
        <p:blipFill>
          <a:blip r:embed="rId9"/>
          <a:stretch>
            <a:fillRect/>
          </a:stretch>
        </p:blipFill>
        <p:spPr>
          <a:xfrm>
            <a:off x="7964694" y="36749"/>
            <a:ext cx="1012172" cy="782148"/>
          </a:xfrm>
          <a:prstGeom prst="rect">
            <a:avLst/>
          </a:prstGeom>
          <a:ln w="12700">
            <a:miter lim="400000"/>
          </a:ln>
        </p:spPr>
      </p:pic>
      <p:sp>
        <p:nvSpPr>
          <p:cNvPr id="16" name="Rechthoek 15"/>
          <p:cNvSpPr/>
          <p:nvPr/>
        </p:nvSpPr>
        <p:spPr>
          <a:xfrm>
            <a:off x="1857997" y="138614"/>
            <a:ext cx="5599951" cy="719941"/>
          </a:xfrm>
          <a:prstGeom prst="rect">
            <a:avLst/>
          </a:prstGeom>
        </p:spPr>
        <p:txBody>
          <a:bodyPr wrap="square">
            <a:spAutoFit/>
          </a:bodyPr>
          <a:lstStyle/>
          <a:p>
            <a:pPr algn="ctr" defTabSz="410740">
              <a:defRPr sz="1800">
                <a:solidFill>
                  <a:srgbClr val="000000"/>
                </a:solidFill>
              </a:defRPr>
            </a:pPr>
            <a:r>
              <a:rPr lang="nl-NL" sz="2039" kern="0" dirty="0">
                <a:solidFill>
                  <a:srgbClr val="004F50"/>
                </a:solidFill>
                <a:sym typeface="Helvetica Light"/>
              </a:rPr>
              <a:t>Welkom bij de casus fysiologisch domein intramuraal</a:t>
            </a:r>
          </a:p>
        </p:txBody>
      </p:sp>
    </p:spTree>
    <p:extLst>
      <p:ext uri="{BB962C8B-B14F-4D97-AF65-F5344CB8AC3E}">
        <p14:creationId xmlns:p14="http://schemas.microsoft.com/office/powerpoint/2010/main" val="1538343552"/>
      </p:ext>
    </p:extLst>
  </p:cSld>
  <p:clrMapOvr>
    <a:masterClrMapping/>
  </p:clrMapOvr>
  <p:transition spd="med" advClick="0"/>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44" name="Schermafbeelding 2015-05-18 om 11.31.55.png"/>
          <p:cNvPicPr/>
          <p:nvPr/>
        </p:nvPicPr>
        <p:blipFill>
          <a:blip r:embed="rId3"/>
          <a:stretch>
            <a:fillRect/>
          </a:stretch>
        </p:blipFill>
        <p:spPr>
          <a:xfrm>
            <a:off x="201908" y="-5964"/>
            <a:ext cx="1440099" cy="794743"/>
          </a:xfrm>
          <a:prstGeom prst="rect">
            <a:avLst/>
          </a:prstGeom>
          <a:ln w="12700">
            <a:miter lim="400000"/>
          </a:ln>
        </p:spPr>
      </p:pic>
      <p:sp>
        <p:nvSpPr>
          <p:cNvPr id="45" name="Shape 45"/>
          <p:cNvSpPr/>
          <p:nvPr/>
        </p:nvSpPr>
        <p:spPr>
          <a:xfrm flipH="1" flipV="1">
            <a:off x="6822" y="858555"/>
            <a:ext cx="9262737" cy="1"/>
          </a:xfrm>
          <a:prstGeom prst="line">
            <a:avLst/>
          </a:prstGeom>
          <a:ln w="12700">
            <a:solidFill>
              <a:srgbClr val="FFFFFF"/>
            </a:solidFill>
            <a:miter lim="400000"/>
          </a:ln>
        </p:spPr>
        <p:txBody>
          <a:bodyPr lIns="0" tIns="0" rIns="0" bIns="0" anchor="ctr"/>
          <a:lstStyle/>
          <a:p>
            <a:pPr algn="ctr" defTabSz="410740">
              <a:defRPr sz="2400"/>
            </a:pPr>
            <a:endParaRPr sz="1687" kern="0" dirty="0">
              <a:solidFill>
                <a:sysClr val="windowText" lastClr="000000"/>
              </a:solidFill>
              <a:sym typeface="Helvetica Light"/>
            </a:endParaRPr>
          </a:p>
        </p:txBody>
      </p:sp>
      <p:sp>
        <p:nvSpPr>
          <p:cNvPr id="47" name="Shape 47"/>
          <p:cNvSpPr/>
          <p:nvPr/>
        </p:nvSpPr>
        <p:spPr>
          <a:xfrm>
            <a:off x="1857997" y="2048534"/>
            <a:ext cx="6552068"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sz="1265" kern="0" dirty="0">
              <a:solidFill>
                <a:srgbClr val="000000"/>
              </a:solidFill>
            </a:endParaRPr>
          </a:p>
        </p:txBody>
      </p:sp>
      <p:sp>
        <p:nvSpPr>
          <p:cNvPr id="48" name="Shape 48"/>
          <p:cNvSpPr/>
          <p:nvPr/>
        </p:nvSpPr>
        <p:spPr>
          <a:xfrm>
            <a:off x="68400" y="2147303"/>
            <a:ext cx="1440099" cy="266804"/>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sz="1265" kern="0" dirty="0">
              <a:solidFill>
                <a:srgbClr val="000000"/>
              </a:solidFill>
            </a:endParaRPr>
          </a:p>
        </p:txBody>
      </p:sp>
      <p:sp>
        <p:nvSpPr>
          <p:cNvPr id="54" name="Shape 54"/>
          <p:cNvSpPr/>
          <p:nvPr/>
        </p:nvSpPr>
        <p:spPr>
          <a:xfrm>
            <a:off x="1889685" y="3572579"/>
            <a:ext cx="494947" cy="40087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algn="ctr" defTabSz="410740">
              <a:defRPr sz="1800">
                <a:solidFill>
                  <a:srgbClr val="000000"/>
                </a:solidFill>
              </a:defRPr>
            </a:pPr>
            <a:endParaRPr sz="1265" kern="0" dirty="0">
              <a:solidFill>
                <a:srgbClr val="000000"/>
              </a:solidFill>
            </a:endParaRPr>
          </a:p>
        </p:txBody>
      </p:sp>
      <p:pic>
        <p:nvPicPr>
          <p:cNvPr id="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76603" y="3326572"/>
            <a:ext cx="2050319" cy="27920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oelichting met afgeronde rechthoek 1"/>
          <p:cNvSpPr/>
          <p:nvPr/>
        </p:nvSpPr>
        <p:spPr>
          <a:xfrm flipH="1">
            <a:off x="7212370" y="2473011"/>
            <a:ext cx="1197695" cy="640247"/>
          </a:xfrm>
          <a:prstGeom prst="wedgeRoundRectCallout">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35719" tIns="35719" rIns="35719" bIns="35719" numCol="1" spcCol="38100" rtlCol="0" anchor="ctr">
            <a:spAutoFit/>
          </a:bodyPr>
          <a:lstStyle/>
          <a:p>
            <a:pPr defTabSz="410740" latinLnBrk="1" hangingPunct="0">
              <a:spcBef>
                <a:spcPts val="1265"/>
              </a:spcBef>
              <a:spcAft>
                <a:spcPts val="1265"/>
              </a:spcAft>
            </a:pPr>
            <a:r>
              <a:rPr lang="nl-NL" sz="1125" kern="0" dirty="0">
                <a:solidFill>
                  <a:srgbClr val="004F50"/>
                </a:solidFill>
                <a:latin typeface="ITC Syndor Com Book" panose="020B050404050A080204" pitchFamily="34" charset="0"/>
                <a:sym typeface="Helvetica Light"/>
              </a:rPr>
              <a:t>Ja, dat is goed.</a:t>
            </a:r>
          </a:p>
        </p:txBody>
      </p:sp>
      <p:sp>
        <p:nvSpPr>
          <p:cNvPr id="4" name="Toelichting met afgeronde rechthoek 3"/>
          <p:cNvSpPr/>
          <p:nvPr/>
        </p:nvSpPr>
        <p:spPr>
          <a:xfrm flipH="1">
            <a:off x="1032340" y="2518356"/>
            <a:ext cx="3402603" cy="945295"/>
          </a:xfrm>
          <a:prstGeom prst="wedgeRoundRectCallout">
            <a:avLst>
              <a:gd name="adj1" fmla="val -57301"/>
              <a:gd name="adj2" fmla="val -22588"/>
              <a:gd name="adj3" fmla="val 16667"/>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35719" tIns="35719" rIns="35719" bIns="35719" numCol="1" spcCol="38100" rtlCol="0" anchor="ctr">
            <a:spAutoFit/>
          </a:bodyPr>
          <a:lstStyle/>
          <a:p>
            <a:pPr defTabSz="410740">
              <a:spcBef>
                <a:spcPts val="1687"/>
              </a:spcBef>
              <a:spcAft>
                <a:spcPts val="1687"/>
              </a:spcAft>
              <a:defRPr sz="1800">
                <a:solidFill>
                  <a:srgbClr val="000000"/>
                </a:solidFill>
              </a:defRPr>
            </a:pPr>
            <a:r>
              <a:rPr lang="nl-NL" sz="1125" kern="0" dirty="0">
                <a:solidFill>
                  <a:srgbClr val="004F50"/>
                </a:solidFill>
                <a:latin typeface="ITC Syndor Com Book" panose="020B050404050A080204" pitchFamily="34" charset="0"/>
                <a:sym typeface="Helvetica Light"/>
              </a:rPr>
              <a:t>Ik begrijp dat het onrustig voor u is. We gaan samen kijken hoe we de onrust voor u kunnen verminderen.  </a:t>
            </a:r>
          </a:p>
        </p:txBody>
      </p:sp>
      <p:sp>
        <p:nvSpPr>
          <p:cNvPr id="28" name="Shape 39">
            <a:hlinkClick r:id="" action="ppaction://hlinkshowjump?jump=previousslide"/>
          </p:cNvPr>
          <p:cNvSpPr/>
          <p:nvPr/>
        </p:nvSpPr>
        <p:spPr>
          <a:xfrm>
            <a:off x="201909" y="6354779"/>
            <a:ext cx="1591547" cy="328045"/>
          </a:xfrm>
          <a:prstGeom prst="roundRect">
            <a:avLst>
              <a:gd name="adj" fmla="val 27025"/>
            </a:avLst>
          </a:prstGeom>
          <a:blipFill rotWithShape="1">
            <a:blip r:embed="rId5"/>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Vorige</a:t>
            </a:r>
            <a:endParaRPr sz="1687" kern="0" dirty="0">
              <a:solidFill>
                <a:srgbClr val="FFFFFF"/>
              </a:solidFill>
              <a:latin typeface="Avenir Next Condensed"/>
              <a:sym typeface="Helvetica Light"/>
            </a:endParaRPr>
          </a:p>
        </p:txBody>
      </p:sp>
      <p:pic>
        <p:nvPicPr>
          <p:cNvPr id="18" name="pasted-image.pdf"/>
          <p:cNvPicPr/>
          <p:nvPr/>
        </p:nvPicPr>
        <p:blipFill>
          <a:blip r:embed="rId6"/>
          <a:stretch>
            <a:fillRect/>
          </a:stretch>
        </p:blipFill>
        <p:spPr>
          <a:xfrm>
            <a:off x="4568081" y="2278755"/>
            <a:ext cx="1058776" cy="3839820"/>
          </a:xfrm>
          <a:prstGeom prst="rect">
            <a:avLst/>
          </a:prstGeom>
          <a:ln w="12700">
            <a:miter lim="400000"/>
          </a:ln>
        </p:spPr>
      </p:pic>
      <p:sp>
        <p:nvSpPr>
          <p:cNvPr id="15" name="Shape 39">
            <a:hlinkClick r:id="" action="ppaction://hlinkshowjump?jump=nextslide"/>
          </p:cNvPr>
          <p:cNvSpPr/>
          <p:nvPr/>
        </p:nvSpPr>
        <p:spPr>
          <a:xfrm>
            <a:off x="7331150" y="6354780"/>
            <a:ext cx="1591547" cy="328045"/>
          </a:xfrm>
          <a:prstGeom prst="roundRect">
            <a:avLst>
              <a:gd name="adj" fmla="val 27025"/>
            </a:avLst>
          </a:prstGeom>
          <a:blipFill rotWithShape="1">
            <a:blip r:embed="rId5"/>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sym typeface="Helvetica Light"/>
              </a:rPr>
              <a:t>Volgende</a:t>
            </a:r>
            <a:endParaRPr sz="1687" kern="0" dirty="0">
              <a:solidFill>
                <a:srgbClr val="FFFFFF"/>
              </a:solidFill>
              <a:sym typeface="Helvetica Light"/>
            </a:endParaRPr>
          </a:p>
        </p:txBody>
      </p:sp>
      <p:pic>
        <p:nvPicPr>
          <p:cNvPr id="16" name="pasted-image.pdf"/>
          <p:cNvPicPr/>
          <p:nvPr/>
        </p:nvPicPr>
        <p:blipFill>
          <a:blip r:embed="rId7"/>
          <a:stretch>
            <a:fillRect/>
          </a:stretch>
        </p:blipFill>
        <p:spPr>
          <a:xfrm>
            <a:off x="7964694" y="36749"/>
            <a:ext cx="1012172" cy="782148"/>
          </a:xfrm>
          <a:prstGeom prst="rect">
            <a:avLst/>
          </a:prstGeom>
          <a:ln w="12700">
            <a:miter lim="400000"/>
          </a:ln>
        </p:spPr>
      </p:pic>
      <p:sp>
        <p:nvSpPr>
          <p:cNvPr id="17" name="Rechthoek 16"/>
          <p:cNvSpPr/>
          <p:nvPr/>
        </p:nvSpPr>
        <p:spPr>
          <a:xfrm>
            <a:off x="1857996" y="264970"/>
            <a:ext cx="5599951" cy="406137"/>
          </a:xfrm>
          <a:prstGeom prst="rect">
            <a:avLst/>
          </a:prstGeom>
        </p:spPr>
        <p:txBody>
          <a:bodyPr wrap="square">
            <a:spAutoFit/>
          </a:bodyPr>
          <a:lstStyle/>
          <a:p>
            <a:pPr algn="ctr" defTabSz="410740">
              <a:defRPr sz="1800">
                <a:solidFill>
                  <a:srgbClr val="000000"/>
                </a:solidFill>
              </a:defRPr>
            </a:pPr>
            <a:r>
              <a:rPr lang="nl-NL" sz="2039" kern="0" dirty="0">
                <a:solidFill>
                  <a:srgbClr val="004F50"/>
                </a:solidFill>
                <a:sym typeface="Helvetica Light"/>
              </a:rPr>
              <a:t>Actievlakken</a:t>
            </a:r>
          </a:p>
        </p:txBody>
      </p:sp>
      <p:pic>
        <p:nvPicPr>
          <p:cNvPr id="19" name="Picture 2" descr="G:\Mijn afbeeldingen\FINAL cirkel stappen\Dia4.GIF"/>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r="31705"/>
          <a:stretch/>
        </p:blipFill>
        <p:spPr bwMode="auto">
          <a:xfrm>
            <a:off x="-35387" y="897470"/>
            <a:ext cx="1097736" cy="12055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4993208"/>
      </p:ext>
    </p:extLst>
  </p:cSld>
  <p:clrMapOvr>
    <a:masterClrMapping/>
  </p:clrMapOvr>
  <p:transition spd="med" advClick="0"/>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15" name="Picture 2" descr="G:\Mijn afbeeldingen\FINAL cirkel stappen\Dia4.GI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31705"/>
          <a:stretch/>
        </p:blipFill>
        <p:spPr bwMode="auto">
          <a:xfrm>
            <a:off x="-35387" y="897470"/>
            <a:ext cx="1097736" cy="1205508"/>
          </a:xfrm>
          <a:prstGeom prst="rect">
            <a:avLst/>
          </a:prstGeom>
          <a:noFill/>
          <a:extLst>
            <a:ext uri="{909E8E84-426E-40DD-AFC4-6F175D3DCCD1}">
              <a14:hiddenFill xmlns:a14="http://schemas.microsoft.com/office/drawing/2010/main">
                <a:solidFill>
                  <a:srgbClr val="FFFFFF"/>
                </a:solidFill>
              </a14:hiddenFill>
            </a:ext>
          </a:extLst>
        </p:spPr>
      </p:pic>
      <p:sp>
        <p:nvSpPr>
          <p:cNvPr id="32" name="Shape 32"/>
          <p:cNvSpPr/>
          <p:nvPr/>
        </p:nvSpPr>
        <p:spPr>
          <a:xfrm>
            <a:off x="1857376" y="339331"/>
            <a:ext cx="6829643" cy="4956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r>
              <a:rPr lang="nl-NL" sz="2251" kern="0" dirty="0"/>
              <a:t> </a:t>
            </a:r>
            <a:r>
              <a:rPr lang="nl-NL" sz="1687" kern="0" dirty="0"/>
              <a:t> </a:t>
            </a:r>
            <a:endParaRPr sz="1687" kern="0" dirty="0"/>
          </a:p>
        </p:txBody>
      </p:sp>
      <p:pic>
        <p:nvPicPr>
          <p:cNvPr id="33" name="Schermafbeelding 2015-05-18 om 11.31.55.png"/>
          <p:cNvPicPr/>
          <p:nvPr/>
        </p:nvPicPr>
        <p:blipFill>
          <a:blip r:embed="rId3"/>
          <a:stretch>
            <a:fillRect/>
          </a:stretch>
        </p:blipFill>
        <p:spPr>
          <a:xfrm>
            <a:off x="201908" y="-5964"/>
            <a:ext cx="1440099" cy="794743"/>
          </a:xfrm>
          <a:prstGeom prst="rect">
            <a:avLst/>
          </a:prstGeom>
          <a:ln w="12700">
            <a:miter lim="400000"/>
          </a:ln>
        </p:spPr>
      </p:pic>
      <p:sp>
        <p:nvSpPr>
          <p:cNvPr id="34" name="Shape 34"/>
          <p:cNvSpPr/>
          <p:nvPr/>
        </p:nvSpPr>
        <p:spPr>
          <a:xfrm>
            <a:off x="1857997" y="999293"/>
            <a:ext cx="6552068" cy="1038618"/>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endParaRPr lang="nl-NL" sz="4219" kern="0" dirty="0">
              <a:solidFill>
                <a:srgbClr val="000000"/>
              </a:solidFill>
            </a:endParaRP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endParaRPr sz="1265" kern="0" dirty="0"/>
          </a:p>
        </p:txBody>
      </p:sp>
      <p:sp>
        <p:nvSpPr>
          <p:cNvPr id="37" name="Shape 37"/>
          <p:cNvSpPr/>
          <p:nvPr/>
        </p:nvSpPr>
        <p:spPr>
          <a:xfrm flipH="1" flipV="1">
            <a:off x="6822" y="858555"/>
            <a:ext cx="9262737" cy="1"/>
          </a:xfrm>
          <a:prstGeom prst="line">
            <a:avLst/>
          </a:prstGeom>
          <a:ln w="12700">
            <a:solidFill>
              <a:srgbClr val="FFFFFF"/>
            </a:solidFill>
            <a:miter lim="400000"/>
          </a:ln>
        </p:spPr>
        <p:txBody>
          <a:bodyPr lIns="0" tIns="0" rIns="0" bIns="0" anchor="ctr"/>
          <a:lstStyle/>
          <a:p>
            <a:pPr algn="ctr" defTabSz="410740">
              <a:defRPr sz="2400"/>
            </a:pPr>
            <a:endParaRPr sz="1687" kern="0" dirty="0">
              <a:solidFill>
                <a:sysClr val="windowText" lastClr="000000"/>
              </a:solidFill>
              <a:sym typeface="Helvetica Light"/>
            </a:endParaRPr>
          </a:p>
        </p:txBody>
      </p:sp>
      <p:sp>
        <p:nvSpPr>
          <p:cNvPr id="19" name="Shape 92"/>
          <p:cNvSpPr/>
          <p:nvPr/>
        </p:nvSpPr>
        <p:spPr>
          <a:xfrm>
            <a:off x="1857375" y="910187"/>
            <a:ext cx="6552068" cy="973343"/>
          </a:xfrm>
          <a:prstGeom prst="rect">
            <a:avLst/>
          </a:prstGeom>
          <a:ln w="12700">
            <a:noFill/>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r>
              <a:rPr lang="nl-NL" sz="1265" kern="0" dirty="0"/>
              <a:t>Saskia heeft de soort actie vastgesteld, namelijk </a:t>
            </a:r>
          </a:p>
          <a:p>
            <a:pPr marL="200906" indent="-200906" defTabSz="410740">
              <a:buFont typeface="Arial" panose="020B0604020202020204" pitchFamily="34" charset="0"/>
              <a:buChar char="•"/>
              <a:defRPr sz="1800">
                <a:solidFill>
                  <a:srgbClr val="000000"/>
                </a:solidFill>
              </a:defRPr>
            </a:pPr>
            <a:r>
              <a:rPr lang="nl-NL" sz="1265" kern="0" dirty="0"/>
              <a:t>Behandelen en procedures inzetten. </a:t>
            </a:r>
          </a:p>
          <a:p>
            <a:pPr defTabSz="410740">
              <a:defRPr sz="1800">
                <a:solidFill>
                  <a:srgbClr val="000000"/>
                </a:solidFill>
              </a:defRPr>
            </a:pPr>
            <a:r>
              <a:rPr lang="nl-NL" sz="1265" kern="0" dirty="0"/>
              <a:t>Nu bepaalt Saskia de actievlak(ken) om de ondersteuning voor mevrouw te specificeren op basis van haar expertise. Zoek in de tabel de meest passende actievlakken bij de actie en beantwoord  daarover de vraag op de volgende pagina.  </a:t>
            </a:r>
            <a:endParaRPr sz="1265" kern="0" dirty="0"/>
          </a:p>
        </p:txBody>
      </p:sp>
      <p:graphicFrame>
        <p:nvGraphicFramePr>
          <p:cNvPr id="4" name="Tabel 3"/>
          <p:cNvGraphicFramePr>
            <a:graphicFrameLocks noGrp="1"/>
          </p:cNvGraphicFramePr>
          <p:nvPr/>
        </p:nvGraphicFramePr>
        <p:xfrm>
          <a:off x="224218" y="2069244"/>
          <a:ext cx="8827948" cy="4193491"/>
        </p:xfrm>
        <a:graphic>
          <a:graphicData uri="http://schemas.openxmlformats.org/drawingml/2006/table">
            <a:tbl>
              <a:tblPr firstRow="1" bandRow="1">
                <a:tableStyleId>{2D5ABB26-0587-4C30-8999-92F81FD0307C}</a:tableStyleId>
              </a:tblPr>
              <a:tblGrid>
                <a:gridCol w="2206987">
                  <a:extLst>
                    <a:ext uri="{9D8B030D-6E8A-4147-A177-3AD203B41FA5}">
                      <a16:colId xmlns:a16="http://schemas.microsoft.com/office/drawing/2014/main" val="20000"/>
                    </a:ext>
                  </a:extLst>
                </a:gridCol>
                <a:gridCol w="2206987">
                  <a:extLst>
                    <a:ext uri="{9D8B030D-6E8A-4147-A177-3AD203B41FA5}">
                      <a16:colId xmlns:a16="http://schemas.microsoft.com/office/drawing/2014/main" val="20001"/>
                    </a:ext>
                  </a:extLst>
                </a:gridCol>
                <a:gridCol w="2206987">
                  <a:extLst>
                    <a:ext uri="{9D8B030D-6E8A-4147-A177-3AD203B41FA5}">
                      <a16:colId xmlns:a16="http://schemas.microsoft.com/office/drawing/2014/main" val="20002"/>
                    </a:ext>
                  </a:extLst>
                </a:gridCol>
                <a:gridCol w="2206987">
                  <a:extLst>
                    <a:ext uri="{9D8B030D-6E8A-4147-A177-3AD203B41FA5}">
                      <a16:colId xmlns:a16="http://schemas.microsoft.com/office/drawing/2014/main" val="20003"/>
                    </a:ext>
                  </a:extLst>
                </a:gridCol>
              </a:tblGrid>
              <a:tr h="248951">
                <a:tc gridSpan="4">
                  <a:txBody>
                    <a:bodyPr/>
                    <a:lstStyle/>
                    <a:p>
                      <a:r>
                        <a:rPr lang="nl-NL" sz="1100" dirty="0">
                          <a:solidFill>
                            <a:srgbClr val="004F50"/>
                          </a:solidFill>
                        </a:rPr>
                        <a:t>Actievlak (gecodeerd)</a:t>
                      </a:r>
                      <a:endParaRPr lang="nl-NL" sz="1100" b="1" dirty="0">
                        <a:solidFill>
                          <a:srgbClr val="004F50"/>
                        </a:solidFill>
                        <a:latin typeface="Avenir Next Condensed"/>
                      </a:endParaRPr>
                    </a:p>
                  </a:txBody>
                  <a:tcPr marL="64295" marR="64295" marT="32147" marB="3214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nl-NL" dirty="0"/>
                    </a:p>
                  </a:txBody>
                  <a:tcPr/>
                </a:tc>
                <a:tc hMerge="1">
                  <a:txBody>
                    <a:bodyPr/>
                    <a:lstStyle/>
                    <a:p>
                      <a:endParaRPr lang="nl-NL" dirty="0"/>
                    </a:p>
                  </a:txBody>
                  <a:tcPr/>
                </a:tc>
                <a:tc hMerge="1">
                  <a:txBody>
                    <a:bodyPr/>
                    <a:lstStyle/>
                    <a:p>
                      <a:endParaRPr lang="nl-NL" dirty="0"/>
                    </a:p>
                  </a:txBody>
                  <a:tcPr/>
                </a:tc>
                <a:extLst>
                  <a:ext uri="{0D108BD9-81ED-4DB2-BD59-A6C34878D82A}">
                    <a16:rowId xmlns:a16="http://schemas.microsoft.com/office/drawing/2014/main" val="10000"/>
                  </a:ext>
                </a:extLst>
              </a:tr>
              <a:tr h="3944540">
                <a:tc>
                  <a:txBody>
                    <a:bodyPr/>
                    <a:lstStyle/>
                    <a:p>
                      <a:pPr algn="l"/>
                      <a:r>
                        <a:rPr lang="nl-NL" sz="1100" dirty="0">
                          <a:solidFill>
                            <a:srgbClr val="004F50"/>
                          </a:solidFill>
                        </a:rPr>
                        <a:t>Ademhalingstherapie</a:t>
                      </a:r>
                    </a:p>
                    <a:p>
                      <a:pPr algn="l"/>
                      <a:r>
                        <a:rPr lang="nl-NL" sz="1100" dirty="0">
                          <a:solidFill>
                            <a:srgbClr val="004F50"/>
                          </a:solidFill>
                        </a:rPr>
                        <a:t>Anatomie/fysiologie</a:t>
                      </a:r>
                    </a:p>
                    <a:p>
                      <a:pPr algn="l"/>
                      <a:r>
                        <a:rPr lang="nl-NL" sz="1100" dirty="0">
                          <a:solidFill>
                            <a:srgbClr val="004F50"/>
                          </a:solidFill>
                        </a:rPr>
                        <a:t>Andere voorzieningen in de buurt/gemeenschap</a:t>
                      </a:r>
                    </a:p>
                    <a:p>
                      <a:pPr algn="l"/>
                      <a:r>
                        <a:rPr lang="nl-NL" sz="1100" dirty="0">
                          <a:solidFill>
                            <a:srgbClr val="004F50"/>
                          </a:solidFill>
                        </a:rPr>
                        <a:t>Bezigheidstherapie</a:t>
                      </a:r>
                    </a:p>
                    <a:p>
                      <a:pPr algn="l"/>
                      <a:r>
                        <a:rPr lang="nl-NL" sz="1100" dirty="0">
                          <a:solidFill>
                            <a:srgbClr val="004F50"/>
                          </a:solidFill>
                        </a:rPr>
                        <a:t>Blaaszorg</a:t>
                      </a:r>
                    </a:p>
                    <a:p>
                      <a:pPr algn="l"/>
                      <a:r>
                        <a:rPr lang="nl-NL" sz="1100" dirty="0">
                          <a:solidFill>
                            <a:srgbClr val="004F50"/>
                          </a:solidFill>
                        </a:rPr>
                        <a:t>Communicatie</a:t>
                      </a:r>
                    </a:p>
                    <a:p>
                      <a:pPr algn="l"/>
                      <a:r>
                        <a:rPr lang="nl-NL" sz="1100" dirty="0">
                          <a:solidFill>
                            <a:srgbClr val="004F50"/>
                          </a:solidFill>
                        </a:rPr>
                        <a:t>Continuïteit van zorg</a:t>
                      </a:r>
                    </a:p>
                    <a:p>
                      <a:pPr algn="l"/>
                      <a:r>
                        <a:rPr lang="nl-NL" sz="1100" dirty="0">
                          <a:solidFill>
                            <a:srgbClr val="004F50"/>
                          </a:solidFill>
                        </a:rPr>
                        <a:t>Copingsvaardigheden</a:t>
                      </a:r>
                    </a:p>
                    <a:p>
                      <a:pPr algn="l"/>
                      <a:r>
                        <a:rPr lang="nl-NL" sz="1100" dirty="0">
                          <a:solidFill>
                            <a:srgbClr val="004F50"/>
                          </a:solidFill>
                        </a:rPr>
                        <a:t>Darmzorg</a:t>
                      </a:r>
                    </a:p>
                    <a:p>
                      <a:pPr algn="l"/>
                      <a:r>
                        <a:rPr lang="nl-NL" sz="1100" dirty="0">
                          <a:solidFill>
                            <a:srgbClr val="004F50"/>
                          </a:solidFill>
                        </a:rPr>
                        <a:t>Discipline</a:t>
                      </a:r>
                    </a:p>
                    <a:p>
                      <a:pPr algn="l"/>
                      <a:r>
                        <a:rPr lang="nl-NL" sz="1100" dirty="0">
                          <a:solidFill>
                            <a:srgbClr val="004F50"/>
                          </a:solidFill>
                        </a:rPr>
                        <a:t>Erfelijkheid</a:t>
                      </a:r>
                    </a:p>
                    <a:p>
                      <a:pPr algn="l"/>
                      <a:r>
                        <a:rPr lang="nl-NL" sz="1100" dirty="0">
                          <a:solidFill>
                            <a:srgbClr val="004F50"/>
                          </a:solidFill>
                        </a:rPr>
                        <a:t>Financiën</a:t>
                      </a:r>
                    </a:p>
                    <a:p>
                      <a:pPr algn="l"/>
                      <a:r>
                        <a:rPr lang="nl-NL" sz="1100" dirty="0">
                          <a:solidFill>
                            <a:srgbClr val="004F50"/>
                          </a:solidFill>
                        </a:rPr>
                        <a:t>Gedragsverandering</a:t>
                      </a:r>
                    </a:p>
                    <a:p>
                      <a:pPr algn="l"/>
                      <a:r>
                        <a:rPr lang="nl-NL" sz="1100" dirty="0">
                          <a:solidFill>
                            <a:srgbClr val="004F50"/>
                          </a:solidFill>
                        </a:rPr>
                        <a:t>Geestelijke zorg</a:t>
                      </a:r>
                    </a:p>
                    <a:p>
                      <a:pPr algn="l"/>
                      <a:r>
                        <a:rPr lang="nl-NL" sz="1100" dirty="0">
                          <a:solidFill>
                            <a:srgbClr val="004F50"/>
                          </a:solidFill>
                        </a:rPr>
                        <a:t>Gezinsplanning</a:t>
                      </a:r>
                    </a:p>
                    <a:p>
                      <a:pPr algn="l"/>
                      <a:r>
                        <a:rPr lang="nl-NL" sz="1100" dirty="0">
                          <a:solidFill>
                            <a:srgbClr val="004F50"/>
                          </a:solidFill>
                        </a:rPr>
                        <a:t>Gipszorg</a:t>
                      </a:r>
                    </a:p>
                    <a:p>
                      <a:pPr algn="l"/>
                      <a:r>
                        <a:rPr lang="nl-NL" sz="1100" dirty="0">
                          <a:solidFill>
                            <a:srgbClr val="004F50"/>
                          </a:solidFill>
                        </a:rPr>
                        <a:t>Hartzorg</a:t>
                      </a:r>
                    </a:p>
                    <a:p>
                      <a:pPr algn="l"/>
                      <a:r>
                        <a:rPr lang="nl-NL" sz="1100" dirty="0">
                          <a:solidFill>
                            <a:srgbClr val="004F50"/>
                          </a:solidFill>
                        </a:rPr>
                        <a:t>Hechting</a:t>
                      </a:r>
                    </a:p>
                    <a:p>
                      <a:pPr algn="l"/>
                      <a:r>
                        <a:rPr lang="nl-NL" sz="1100" dirty="0">
                          <a:solidFill>
                            <a:srgbClr val="004F50"/>
                          </a:solidFill>
                        </a:rPr>
                        <a:t>Huidzorg</a:t>
                      </a:r>
                    </a:p>
                    <a:p>
                      <a:pPr algn="l"/>
                      <a:r>
                        <a:rPr lang="nl-NL" sz="1100" dirty="0">
                          <a:solidFill>
                            <a:srgbClr val="004F50"/>
                          </a:solidFill>
                        </a:rPr>
                        <a:t>Huishouding</a:t>
                      </a:r>
                    </a:p>
                    <a:p>
                      <a:pPr algn="l"/>
                      <a:r>
                        <a:rPr lang="nl-NL" sz="1100" dirty="0">
                          <a:solidFill>
                            <a:srgbClr val="004F50"/>
                          </a:solidFill>
                        </a:rPr>
                        <a:t>Hulpmiddelen</a:t>
                      </a:r>
                      <a:endParaRPr lang="nl-NL" sz="1100" dirty="0">
                        <a:solidFill>
                          <a:srgbClr val="004F50"/>
                        </a:solidFill>
                        <a:latin typeface="Avenir Next Condensed"/>
                      </a:endParaRPr>
                    </a:p>
                  </a:txBody>
                  <a:tcPr marL="64295" marR="64295" marT="32147" marB="32147">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nl-NL" sz="1100" dirty="0">
                          <a:solidFill>
                            <a:srgbClr val="004F50"/>
                          </a:solidFill>
                        </a:rPr>
                        <a:t>In positie brengen ()houding</a:t>
                      </a:r>
                    </a:p>
                    <a:p>
                      <a:pPr algn="l"/>
                      <a:r>
                        <a:rPr lang="nl-NL" sz="1100" dirty="0">
                          <a:solidFill>
                            <a:srgbClr val="004F50"/>
                          </a:solidFill>
                        </a:rPr>
                        <a:t>Infectiepreventie</a:t>
                      </a:r>
                    </a:p>
                    <a:p>
                      <a:pPr algn="l"/>
                      <a:r>
                        <a:rPr lang="nl-NL" sz="1100" dirty="0">
                          <a:solidFill>
                            <a:srgbClr val="004F50"/>
                          </a:solidFill>
                        </a:rPr>
                        <a:t>Interactie</a:t>
                      </a:r>
                    </a:p>
                    <a:p>
                      <a:pPr algn="l"/>
                      <a:r>
                        <a:rPr lang="nl-NL" sz="1100" dirty="0">
                          <a:solidFill>
                            <a:srgbClr val="004F50"/>
                          </a:solidFill>
                        </a:rPr>
                        <a:t>Laboratoriumuitslagen</a:t>
                      </a:r>
                    </a:p>
                    <a:p>
                      <a:pPr algn="l"/>
                      <a:r>
                        <a:rPr lang="nl-NL" sz="1100" dirty="0">
                          <a:solidFill>
                            <a:srgbClr val="004F50"/>
                          </a:solidFill>
                        </a:rPr>
                        <a:t>Looptraining</a:t>
                      </a:r>
                    </a:p>
                    <a:p>
                      <a:pPr algn="l"/>
                      <a:r>
                        <a:rPr lang="nl-NL" sz="1100" dirty="0">
                          <a:solidFill>
                            <a:srgbClr val="004F50"/>
                          </a:solidFill>
                        </a:rPr>
                        <a:t>Luchtweg zorg</a:t>
                      </a:r>
                    </a:p>
                    <a:p>
                      <a:pPr algn="l"/>
                      <a:r>
                        <a:rPr lang="nl-NL" sz="1100" dirty="0">
                          <a:solidFill>
                            <a:srgbClr val="004F50"/>
                          </a:solidFill>
                        </a:rPr>
                        <a:t>Materialen (Verbruiksartikelen)</a:t>
                      </a:r>
                    </a:p>
                    <a:p>
                      <a:pPr algn="l"/>
                      <a:r>
                        <a:rPr lang="nl-NL" sz="1100" dirty="0">
                          <a:solidFill>
                            <a:srgbClr val="004F50"/>
                          </a:solidFill>
                        </a:rPr>
                        <a:t>Medicatie coördinatie/bestelling</a:t>
                      </a:r>
                    </a:p>
                    <a:p>
                      <a:pPr algn="l"/>
                      <a:r>
                        <a:rPr lang="nl-NL" sz="1100" dirty="0">
                          <a:solidFill>
                            <a:srgbClr val="004F50"/>
                          </a:solidFill>
                        </a:rPr>
                        <a:t>Medicatie</a:t>
                      </a:r>
                      <a:r>
                        <a:rPr lang="nl-NL" sz="1100" baseline="0" dirty="0">
                          <a:solidFill>
                            <a:srgbClr val="004F50"/>
                          </a:solidFill>
                        </a:rPr>
                        <a:t> uitzetten</a:t>
                      </a:r>
                    </a:p>
                    <a:p>
                      <a:pPr algn="l"/>
                      <a:r>
                        <a:rPr lang="nl-NL" sz="1100" dirty="0">
                          <a:solidFill>
                            <a:srgbClr val="004F50"/>
                          </a:solidFill>
                        </a:rPr>
                        <a:t>Medicatie werking en bijwerkingen</a:t>
                      </a:r>
                    </a:p>
                    <a:p>
                      <a:pPr algn="l"/>
                      <a:r>
                        <a:rPr lang="nl-NL" sz="1100" dirty="0">
                          <a:solidFill>
                            <a:srgbClr val="004F50"/>
                          </a:solidFill>
                        </a:rPr>
                        <a:t>Medicatietoediening</a:t>
                      </a:r>
                    </a:p>
                    <a:p>
                      <a:pPr algn="l"/>
                      <a:r>
                        <a:rPr lang="nl-NL" sz="1100" dirty="0">
                          <a:solidFill>
                            <a:srgbClr val="004F50"/>
                          </a:solidFill>
                        </a:rPr>
                        <a:t>Mobiliteit/transfer</a:t>
                      </a:r>
                    </a:p>
                    <a:p>
                      <a:pPr algn="l"/>
                      <a:r>
                        <a:rPr lang="nl-NL" sz="1100" dirty="0">
                          <a:solidFill>
                            <a:srgbClr val="004F50"/>
                          </a:solidFill>
                        </a:rPr>
                        <a:t>Monster verzameling</a:t>
                      </a:r>
                    </a:p>
                    <a:p>
                      <a:pPr algn="l"/>
                      <a:r>
                        <a:rPr lang="nl-NL" sz="1100" dirty="0">
                          <a:solidFill>
                            <a:srgbClr val="004F50"/>
                          </a:solidFill>
                        </a:rPr>
                        <a:t>Oefening en beweging</a:t>
                      </a:r>
                    </a:p>
                    <a:p>
                      <a:pPr algn="l"/>
                      <a:r>
                        <a:rPr lang="nl-NL" sz="1100" dirty="0">
                          <a:solidFill>
                            <a:srgbClr val="004F50"/>
                          </a:solidFill>
                        </a:rPr>
                        <a:t>Omgaan met boosheid</a:t>
                      </a:r>
                    </a:p>
                    <a:p>
                      <a:pPr algn="l"/>
                      <a:r>
                        <a:rPr lang="nl-NL" sz="1100" dirty="0">
                          <a:solidFill>
                            <a:srgbClr val="004F50"/>
                          </a:solidFill>
                        </a:rPr>
                        <a:t>Omgeving</a:t>
                      </a:r>
                    </a:p>
                    <a:p>
                      <a:pPr algn="l"/>
                      <a:r>
                        <a:rPr lang="nl-NL" sz="1100" dirty="0">
                          <a:solidFill>
                            <a:srgbClr val="004F50"/>
                          </a:solidFill>
                        </a:rPr>
                        <a:t>Ontspanning-/ademhalingstechnieken</a:t>
                      </a:r>
                    </a:p>
                    <a:p>
                      <a:pPr algn="l"/>
                      <a:r>
                        <a:rPr lang="nl-NL" sz="1100" dirty="0">
                          <a:solidFill>
                            <a:srgbClr val="004F50"/>
                          </a:solidFill>
                        </a:rPr>
                        <a:t>Opleiding</a:t>
                      </a:r>
                    </a:p>
                    <a:p>
                      <a:pPr algn="l"/>
                      <a:r>
                        <a:rPr lang="nl-NL" sz="1100" dirty="0">
                          <a:solidFill>
                            <a:srgbClr val="004F50"/>
                          </a:solidFill>
                          <a:latin typeface="Avenir Next Condensed"/>
                        </a:rPr>
                        <a:t>Opvang/respijtzorg</a:t>
                      </a:r>
                    </a:p>
                  </a:txBody>
                  <a:tcPr marL="64295" marR="64295" marT="32147" marB="32147">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nl-NL" sz="1100" dirty="0">
                          <a:solidFill>
                            <a:srgbClr val="004F50"/>
                          </a:solidFill>
                        </a:rPr>
                        <a:t>Persoonlijke</a:t>
                      </a:r>
                      <a:r>
                        <a:rPr lang="nl-NL" sz="1100" baseline="0" dirty="0">
                          <a:solidFill>
                            <a:srgbClr val="004F50"/>
                          </a:solidFill>
                        </a:rPr>
                        <a:t> hygiëne</a:t>
                      </a:r>
                    </a:p>
                    <a:p>
                      <a:pPr algn="l"/>
                      <a:r>
                        <a:rPr lang="nl-NL" sz="1100" baseline="0" dirty="0">
                          <a:solidFill>
                            <a:srgbClr val="004F50"/>
                          </a:solidFill>
                        </a:rPr>
                        <a:t>Recept (medicatie)</a:t>
                      </a:r>
                    </a:p>
                    <a:p>
                      <a:pPr algn="l"/>
                      <a:r>
                        <a:rPr lang="nl-NL" sz="1100" baseline="0" dirty="0">
                          <a:solidFill>
                            <a:srgbClr val="004F50"/>
                          </a:solidFill>
                        </a:rPr>
                        <a:t>Rust/slaap</a:t>
                      </a:r>
                    </a:p>
                    <a:p>
                      <a:pPr algn="l"/>
                      <a:r>
                        <a:rPr lang="nl-NL" sz="1100" baseline="0" dirty="0">
                          <a:solidFill>
                            <a:srgbClr val="004F50"/>
                          </a:solidFill>
                        </a:rPr>
                        <a:t>Screening</a:t>
                      </a:r>
                    </a:p>
                    <a:p>
                      <a:pPr algn="l"/>
                      <a:r>
                        <a:rPr lang="nl-NL" sz="1100" baseline="0" dirty="0">
                          <a:solidFill>
                            <a:srgbClr val="004F50"/>
                          </a:solidFill>
                        </a:rPr>
                        <a:t>Signalen/symptomen-fysiek</a:t>
                      </a:r>
                    </a:p>
                    <a:p>
                      <a:pPr algn="l"/>
                      <a:r>
                        <a:rPr lang="nl-NL" sz="1100" dirty="0">
                          <a:solidFill>
                            <a:srgbClr val="004F50"/>
                          </a:solidFill>
                        </a:rPr>
                        <a:t>Sociaalwerk in buurt/gemeenschap</a:t>
                      </a:r>
                    </a:p>
                    <a:p>
                      <a:pPr algn="l"/>
                      <a:r>
                        <a:rPr lang="nl-NL" sz="1100" dirty="0">
                          <a:solidFill>
                            <a:srgbClr val="004F50"/>
                          </a:solidFill>
                        </a:rPr>
                        <a:t>Steunsysteem</a:t>
                      </a:r>
                    </a:p>
                    <a:p>
                      <a:pPr algn="l"/>
                      <a:r>
                        <a:rPr lang="nl-NL" sz="1100" dirty="0">
                          <a:solidFill>
                            <a:srgbClr val="004F50"/>
                          </a:solidFill>
                        </a:rPr>
                        <a:t>Stimulering/opvoeding</a:t>
                      </a:r>
                    </a:p>
                    <a:p>
                      <a:pPr algn="l"/>
                      <a:r>
                        <a:rPr lang="nl-NL" sz="1100" dirty="0">
                          <a:solidFill>
                            <a:srgbClr val="004F50"/>
                          </a:solidFill>
                        </a:rPr>
                        <a:t>Stomazorg</a:t>
                      </a:r>
                    </a:p>
                    <a:p>
                      <a:pPr algn="l"/>
                      <a:r>
                        <a:rPr lang="nl-NL" sz="1100" dirty="0">
                          <a:solidFill>
                            <a:srgbClr val="004F50"/>
                          </a:solidFill>
                        </a:rPr>
                        <a:t>Stress management</a:t>
                      </a:r>
                    </a:p>
                    <a:p>
                      <a:pPr algn="l"/>
                      <a:r>
                        <a:rPr lang="nl-NL" sz="1100" dirty="0">
                          <a:solidFill>
                            <a:srgbClr val="004F50"/>
                          </a:solidFill>
                        </a:rPr>
                        <a:t>Supportgroep</a:t>
                      </a:r>
                    </a:p>
                    <a:p>
                      <a:pPr algn="l"/>
                      <a:r>
                        <a:rPr lang="nl-NL" sz="1100" dirty="0">
                          <a:solidFill>
                            <a:srgbClr val="004F50"/>
                          </a:solidFill>
                        </a:rPr>
                        <a:t>Tolk/vertaal</a:t>
                      </a:r>
                      <a:r>
                        <a:rPr lang="nl-NL" sz="1100" baseline="0" dirty="0">
                          <a:solidFill>
                            <a:srgbClr val="004F50"/>
                          </a:solidFill>
                        </a:rPr>
                        <a:t> diensten</a:t>
                      </a:r>
                    </a:p>
                    <a:p>
                      <a:pPr algn="l"/>
                      <a:r>
                        <a:rPr lang="nl-NL" sz="1100" baseline="0" dirty="0">
                          <a:solidFill>
                            <a:srgbClr val="004F50"/>
                          </a:solidFill>
                        </a:rPr>
                        <a:t>Veiligheid</a:t>
                      </a:r>
                    </a:p>
                    <a:p>
                      <a:pPr algn="l"/>
                      <a:r>
                        <a:rPr lang="nl-NL" sz="1100" baseline="0" dirty="0">
                          <a:solidFill>
                            <a:srgbClr val="004F50"/>
                          </a:solidFill>
                        </a:rPr>
                        <a:t>Verslavingszorg</a:t>
                      </a:r>
                    </a:p>
                    <a:p>
                      <a:pPr algn="l"/>
                      <a:r>
                        <a:rPr lang="nl-NL" sz="1100" baseline="0" dirty="0">
                          <a:solidFill>
                            <a:srgbClr val="004F50"/>
                          </a:solidFill>
                        </a:rPr>
                        <a:t>Verzorgings- en opvoedingsvaardigheden</a:t>
                      </a:r>
                    </a:p>
                    <a:p>
                      <a:pPr algn="l"/>
                      <a:r>
                        <a:rPr lang="nl-NL" sz="1100" baseline="0" dirty="0">
                          <a:solidFill>
                            <a:srgbClr val="004F50"/>
                          </a:solidFill>
                        </a:rPr>
                        <a:t>Voeding, beleid/balans</a:t>
                      </a:r>
                    </a:p>
                    <a:p>
                      <a:pPr algn="l"/>
                      <a:r>
                        <a:rPr lang="nl-NL" sz="1100" baseline="0" dirty="0">
                          <a:solidFill>
                            <a:srgbClr val="004F50"/>
                          </a:solidFill>
                        </a:rPr>
                        <a:t>Voedingsprocedures</a:t>
                      </a:r>
                    </a:p>
                    <a:p>
                      <a:pPr algn="l"/>
                      <a:r>
                        <a:rPr lang="nl-NL" sz="1100" baseline="0" dirty="0">
                          <a:solidFill>
                            <a:srgbClr val="004F50"/>
                          </a:solidFill>
                        </a:rPr>
                        <a:t>Welzijn</a:t>
                      </a:r>
                    </a:p>
                    <a:p>
                      <a:pPr algn="l"/>
                      <a:r>
                        <a:rPr lang="nl-NL" sz="1100" baseline="0" dirty="0">
                          <a:solidFill>
                            <a:srgbClr val="004F50"/>
                          </a:solidFill>
                        </a:rPr>
                        <a:t>Werk</a:t>
                      </a:r>
                    </a:p>
                  </a:txBody>
                  <a:tcPr marL="64295" marR="64295" marT="32147" marB="32147">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nl-NL" sz="1100" baseline="0" dirty="0">
                          <a:solidFill>
                            <a:srgbClr val="004F50"/>
                          </a:solidFill>
                        </a:rPr>
                        <a:t>Wettelijk systeem</a:t>
                      </a:r>
                      <a:endParaRPr lang="nl-NL" sz="1100" dirty="0">
                        <a:solidFill>
                          <a:srgbClr val="004F50"/>
                        </a:solidFill>
                        <a:latin typeface="Avenir Next Condensed"/>
                      </a:endParaRPr>
                    </a:p>
                    <a:p>
                      <a:pPr marL="0" marR="0" indent="0" algn="l" defTabSz="584200" eaLnBrk="1" fontAlgn="auto" latinLnBrk="0" hangingPunct="1">
                        <a:lnSpc>
                          <a:spcPct val="100000"/>
                        </a:lnSpc>
                        <a:spcBef>
                          <a:spcPts val="0"/>
                        </a:spcBef>
                        <a:spcAft>
                          <a:spcPts val="0"/>
                        </a:spcAft>
                        <a:buClrTx/>
                        <a:buSzTx/>
                        <a:buFontTx/>
                        <a:buNone/>
                        <a:tabLst/>
                        <a:defRPr/>
                      </a:pPr>
                      <a:r>
                        <a:rPr lang="nl-NL" sz="1100" baseline="0" dirty="0">
                          <a:solidFill>
                            <a:srgbClr val="004F50"/>
                          </a:solidFill>
                        </a:rPr>
                        <a:t>Wondzorg/verband verschonen</a:t>
                      </a:r>
                      <a:endParaRPr lang="nl-NL" sz="1100" dirty="0">
                        <a:solidFill>
                          <a:srgbClr val="004F50"/>
                        </a:solidFill>
                      </a:endParaRPr>
                    </a:p>
                    <a:p>
                      <a:pPr algn="l"/>
                      <a:r>
                        <a:rPr lang="nl-NL" sz="1100" dirty="0">
                          <a:solidFill>
                            <a:srgbClr val="004F50"/>
                          </a:solidFill>
                        </a:rPr>
                        <a:t>Woon- of verblijfplaats (thuis)</a:t>
                      </a:r>
                    </a:p>
                    <a:p>
                      <a:pPr algn="l"/>
                      <a:r>
                        <a:rPr lang="nl-NL" sz="1100" dirty="0">
                          <a:solidFill>
                            <a:srgbClr val="004F50"/>
                          </a:solidFill>
                        </a:rPr>
                        <a:t>Zorg bij malaise of letsel</a:t>
                      </a:r>
                    </a:p>
                    <a:p>
                      <a:pPr algn="l"/>
                      <a:r>
                        <a:rPr lang="nl-NL" sz="1100" dirty="0">
                          <a:solidFill>
                            <a:srgbClr val="004F50"/>
                          </a:solidFill>
                        </a:rPr>
                        <a:t>Zorg</a:t>
                      </a:r>
                      <a:r>
                        <a:rPr lang="nl-NL" sz="1100" baseline="0" dirty="0">
                          <a:solidFill>
                            <a:srgbClr val="004F50"/>
                          </a:solidFill>
                        </a:rPr>
                        <a:t> door arts/specialist</a:t>
                      </a:r>
                    </a:p>
                    <a:p>
                      <a:pPr algn="l"/>
                      <a:r>
                        <a:rPr lang="nl-NL" sz="1100" baseline="0" dirty="0">
                          <a:solidFill>
                            <a:srgbClr val="004F50"/>
                          </a:solidFill>
                        </a:rPr>
                        <a:t>Zorg door ergotherapeut</a:t>
                      </a:r>
                    </a:p>
                    <a:p>
                      <a:pPr algn="l"/>
                      <a:r>
                        <a:rPr lang="nl-NL" sz="1100" baseline="0" dirty="0">
                          <a:solidFill>
                            <a:srgbClr val="004F50"/>
                          </a:solidFill>
                        </a:rPr>
                        <a:t>Zorg door fysiotherapeut</a:t>
                      </a:r>
                    </a:p>
                    <a:p>
                      <a:pPr algn="l"/>
                      <a:r>
                        <a:rPr lang="nl-NL" sz="1100" baseline="0" dirty="0">
                          <a:solidFill>
                            <a:srgbClr val="004F50"/>
                          </a:solidFill>
                        </a:rPr>
                        <a:t>Zorg door logopedist</a:t>
                      </a:r>
                    </a:p>
                    <a:p>
                      <a:pPr algn="l"/>
                      <a:r>
                        <a:rPr lang="nl-NL" sz="1100" baseline="0" dirty="0">
                          <a:solidFill>
                            <a:srgbClr val="004F50"/>
                          </a:solidFill>
                        </a:rPr>
                        <a:t>Zorg door psycholoog/maatschappelijk werk</a:t>
                      </a:r>
                    </a:p>
                    <a:p>
                      <a:pPr algn="l"/>
                      <a:r>
                        <a:rPr lang="nl-NL" sz="1100" baseline="0" dirty="0">
                          <a:solidFill>
                            <a:srgbClr val="004F50"/>
                          </a:solidFill>
                        </a:rPr>
                        <a:t>Zorg door verpleegkundige, verzorgende</a:t>
                      </a:r>
                    </a:p>
                    <a:p>
                      <a:pPr algn="l"/>
                      <a:r>
                        <a:rPr lang="nl-NL" sz="1100" baseline="0" dirty="0">
                          <a:solidFill>
                            <a:srgbClr val="004F50"/>
                          </a:solidFill>
                        </a:rPr>
                        <a:t>Zorg door voedingsdeskundige/diëtist</a:t>
                      </a:r>
                    </a:p>
                    <a:p>
                      <a:pPr algn="l"/>
                      <a:r>
                        <a:rPr lang="nl-NL" sz="1100" baseline="0" dirty="0">
                          <a:solidFill>
                            <a:srgbClr val="004F50"/>
                          </a:solidFill>
                        </a:rPr>
                        <a:t>Zorg door zorghulp</a:t>
                      </a:r>
                    </a:p>
                    <a:p>
                      <a:pPr algn="l"/>
                      <a:r>
                        <a:rPr lang="nl-NL" sz="1100" baseline="0" dirty="0">
                          <a:solidFill>
                            <a:srgbClr val="004F50"/>
                          </a:solidFill>
                        </a:rPr>
                        <a:t>Zorg in de laatste levensfase</a:t>
                      </a:r>
                    </a:p>
                    <a:p>
                      <a:pPr algn="l"/>
                      <a:r>
                        <a:rPr lang="nl-NL" sz="1100" baseline="0" dirty="0">
                          <a:solidFill>
                            <a:srgbClr val="004F50"/>
                          </a:solidFill>
                        </a:rPr>
                        <a:t>Zorg rond groei/ontwikkeling</a:t>
                      </a:r>
                    </a:p>
                    <a:p>
                      <a:pPr algn="l"/>
                      <a:r>
                        <a:rPr lang="nl-NL" sz="1100" baseline="0" dirty="0">
                          <a:solidFill>
                            <a:srgbClr val="004F50"/>
                          </a:solidFill>
                        </a:rPr>
                        <a:t>Overigen</a:t>
                      </a:r>
                      <a:endParaRPr lang="nl-NL" sz="1100" dirty="0">
                        <a:solidFill>
                          <a:srgbClr val="004F50"/>
                        </a:solidFill>
                      </a:endParaRPr>
                    </a:p>
                    <a:p>
                      <a:pPr algn="l"/>
                      <a:endParaRPr lang="nl-NL" sz="1100" baseline="0" dirty="0">
                        <a:solidFill>
                          <a:srgbClr val="004F50"/>
                        </a:solidFill>
                        <a:latin typeface="Avenir Next Condensed"/>
                      </a:endParaRPr>
                    </a:p>
                  </a:txBody>
                  <a:tcPr marL="64295" marR="64295" marT="32147" marB="32147">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4" name="Shape 39">
            <a:hlinkClick r:id="" action="ppaction://hlinkshowjump?jump=previousslide"/>
          </p:cNvPr>
          <p:cNvSpPr/>
          <p:nvPr/>
        </p:nvSpPr>
        <p:spPr>
          <a:xfrm>
            <a:off x="201909" y="6354779"/>
            <a:ext cx="1591547" cy="328045"/>
          </a:xfrm>
          <a:prstGeom prst="roundRect">
            <a:avLst>
              <a:gd name="adj" fmla="val 27025"/>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Vorige</a:t>
            </a:r>
            <a:endParaRPr sz="1687" kern="0" dirty="0">
              <a:solidFill>
                <a:srgbClr val="FFFFFF"/>
              </a:solidFill>
              <a:latin typeface="Avenir Next Condensed"/>
              <a:sym typeface="Helvetica Light"/>
            </a:endParaRPr>
          </a:p>
        </p:txBody>
      </p:sp>
      <p:pic>
        <p:nvPicPr>
          <p:cNvPr id="17" name="pasted-image.pdf"/>
          <p:cNvPicPr/>
          <p:nvPr/>
        </p:nvPicPr>
        <p:blipFill>
          <a:blip r:embed="rId5"/>
          <a:stretch>
            <a:fillRect/>
          </a:stretch>
        </p:blipFill>
        <p:spPr>
          <a:xfrm>
            <a:off x="7964694" y="36749"/>
            <a:ext cx="1012172" cy="782148"/>
          </a:xfrm>
          <a:prstGeom prst="rect">
            <a:avLst/>
          </a:prstGeom>
          <a:ln w="12700">
            <a:miter lim="400000"/>
          </a:ln>
        </p:spPr>
      </p:pic>
      <p:sp>
        <p:nvSpPr>
          <p:cNvPr id="16" name="Rechthoek 15"/>
          <p:cNvSpPr/>
          <p:nvPr/>
        </p:nvSpPr>
        <p:spPr>
          <a:xfrm>
            <a:off x="1857996" y="264970"/>
            <a:ext cx="5599951" cy="406137"/>
          </a:xfrm>
          <a:prstGeom prst="rect">
            <a:avLst/>
          </a:prstGeom>
        </p:spPr>
        <p:txBody>
          <a:bodyPr wrap="square">
            <a:spAutoFit/>
          </a:bodyPr>
          <a:lstStyle/>
          <a:p>
            <a:pPr algn="ctr" defTabSz="410740">
              <a:defRPr sz="1800">
                <a:solidFill>
                  <a:srgbClr val="000000"/>
                </a:solidFill>
              </a:defRPr>
            </a:pPr>
            <a:r>
              <a:rPr lang="nl-NL" sz="2039" kern="0" dirty="0">
                <a:solidFill>
                  <a:srgbClr val="004F50"/>
                </a:solidFill>
                <a:sym typeface="Helvetica Light"/>
              </a:rPr>
              <a:t>Actievlakken</a:t>
            </a:r>
          </a:p>
        </p:txBody>
      </p:sp>
      <p:sp>
        <p:nvSpPr>
          <p:cNvPr id="18" name="Shape 39">
            <a:hlinkClick r:id="" action="ppaction://hlinkshowjump?jump=nextslide"/>
          </p:cNvPr>
          <p:cNvSpPr/>
          <p:nvPr/>
        </p:nvSpPr>
        <p:spPr>
          <a:xfrm>
            <a:off x="7331150" y="6354780"/>
            <a:ext cx="1591547" cy="328045"/>
          </a:xfrm>
          <a:prstGeom prst="roundRect">
            <a:avLst>
              <a:gd name="adj" fmla="val 27025"/>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Volgende</a:t>
            </a:r>
            <a:endParaRPr sz="1687" kern="0" dirty="0">
              <a:solidFill>
                <a:srgbClr val="FFFFFF"/>
              </a:solidFill>
              <a:latin typeface="Avenir Next Condensed"/>
              <a:sym typeface="Helvetica Light"/>
            </a:endParaRPr>
          </a:p>
        </p:txBody>
      </p:sp>
    </p:spTree>
    <p:extLst>
      <p:ext uri="{BB962C8B-B14F-4D97-AF65-F5344CB8AC3E}">
        <p14:creationId xmlns:p14="http://schemas.microsoft.com/office/powerpoint/2010/main" val="2942726208"/>
      </p:ext>
    </p:extLst>
  </p:cSld>
  <p:clrMapOvr>
    <a:masterClrMapping/>
  </p:clrMapOvr>
  <p:transition spd="med" advClick="0"/>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90" name="Schermafbeelding 2015-05-18 om 11.31.55.png"/>
          <p:cNvPicPr/>
          <p:nvPr/>
        </p:nvPicPr>
        <p:blipFill>
          <a:blip r:embed="rId2"/>
          <a:stretch>
            <a:fillRect/>
          </a:stretch>
        </p:blipFill>
        <p:spPr>
          <a:xfrm>
            <a:off x="201908" y="-5964"/>
            <a:ext cx="1440099" cy="794743"/>
          </a:xfrm>
          <a:prstGeom prst="rect">
            <a:avLst/>
          </a:prstGeom>
          <a:ln w="12700">
            <a:miter lim="400000"/>
          </a:ln>
        </p:spPr>
      </p:pic>
      <p:sp>
        <p:nvSpPr>
          <p:cNvPr id="91" name="Shape 91"/>
          <p:cNvSpPr/>
          <p:nvPr/>
        </p:nvSpPr>
        <p:spPr>
          <a:xfrm flipH="1" flipV="1">
            <a:off x="6822" y="858555"/>
            <a:ext cx="9262737" cy="1"/>
          </a:xfrm>
          <a:prstGeom prst="line">
            <a:avLst/>
          </a:prstGeom>
          <a:ln w="12700">
            <a:solidFill>
              <a:srgbClr val="FFFFFF"/>
            </a:solidFill>
            <a:miter lim="400000"/>
          </a:ln>
        </p:spPr>
        <p:txBody>
          <a:bodyPr lIns="0" tIns="0" rIns="0" bIns="0" anchor="ctr"/>
          <a:lstStyle/>
          <a:p>
            <a:pPr algn="ctr" defTabSz="410740">
              <a:defRPr sz="2400"/>
            </a:pPr>
            <a:endParaRPr sz="1687" kern="0" dirty="0">
              <a:solidFill>
                <a:sysClr val="windowText" lastClr="000000"/>
              </a:solidFill>
              <a:sym typeface="Helvetica Light"/>
            </a:endParaRPr>
          </a:p>
        </p:txBody>
      </p:sp>
      <p:sp>
        <p:nvSpPr>
          <p:cNvPr id="105" name="Shape 105"/>
          <p:cNvSpPr/>
          <p:nvPr/>
        </p:nvSpPr>
        <p:spPr>
          <a:xfrm>
            <a:off x="2545585" y="2838810"/>
            <a:ext cx="5950465" cy="194669"/>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Actievlak omgaan met boosheid   </a:t>
            </a:r>
            <a:endParaRPr sz="1265" kern="0" dirty="0"/>
          </a:p>
        </p:txBody>
      </p:sp>
      <p:sp>
        <p:nvSpPr>
          <p:cNvPr id="106" name="Shape 106"/>
          <p:cNvSpPr/>
          <p:nvPr/>
        </p:nvSpPr>
        <p:spPr>
          <a:xfrm>
            <a:off x="2545585" y="3535326"/>
            <a:ext cx="5950465"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Actievlak signalen/symptomen – mentaal/emotioneel</a:t>
            </a:r>
            <a:endParaRPr sz="1265" kern="0" dirty="0"/>
          </a:p>
        </p:txBody>
      </p:sp>
      <p:sp>
        <p:nvSpPr>
          <p:cNvPr id="107" name="Shape 107"/>
          <p:cNvSpPr/>
          <p:nvPr/>
        </p:nvSpPr>
        <p:spPr>
          <a:xfrm>
            <a:off x="2545585" y="4257326"/>
            <a:ext cx="5950465"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Actievlak gedragsverandering  </a:t>
            </a:r>
            <a:endParaRPr sz="1265" kern="0" dirty="0"/>
          </a:p>
        </p:txBody>
      </p:sp>
      <p:sp>
        <p:nvSpPr>
          <p:cNvPr id="24" name="Shape 39">
            <a:hlinkClick r:id="" action="ppaction://hlinkshowjump?jump=previousslide"/>
          </p:cNvPr>
          <p:cNvSpPr/>
          <p:nvPr/>
        </p:nvSpPr>
        <p:spPr>
          <a:xfrm>
            <a:off x="201909" y="6354779"/>
            <a:ext cx="1591547" cy="328045"/>
          </a:xfrm>
          <a:prstGeom prst="roundRect">
            <a:avLst>
              <a:gd name="adj" fmla="val 27025"/>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Vorige</a:t>
            </a:r>
            <a:endParaRPr sz="1687" kern="0" dirty="0">
              <a:solidFill>
                <a:srgbClr val="FFFFFF"/>
              </a:solidFill>
              <a:latin typeface="Avenir Next Condensed"/>
              <a:sym typeface="Helvetica Light"/>
            </a:endParaRPr>
          </a:p>
        </p:txBody>
      </p:sp>
      <p:sp>
        <p:nvSpPr>
          <p:cNvPr id="26" name="Shape 47"/>
          <p:cNvSpPr/>
          <p:nvPr/>
        </p:nvSpPr>
        <p:spPr>
          <a:xfrm>
            <a:off x="1889687" y="938991"/>
            <a:ext cx="6461295" cy="1362681"/>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lang="nl-NL" sz="1265" kern="0" dirty="0"/>
          </a:p>
          <a:p>
            <a:pPr defTabSz="410740">
              <a:defRPr sz="1800">
                <a:solidFill>
                  <a:srgbClr val="000000"/>
                </a:solidFill>
              </a:defRPr>
            </a:pPr>
            <a:r>
              <a:rPr lang="nl-NL" sz="1265" kern="0" dirty="0"/>
              <a:t>De actie is </a:t>
            </a:r>
          </a:p>
          <a:p>
            <a:pPr marL="200906" indent="-200906" defTabSz="410740">
              <a:buFont typeface="Arial" panose="020B0604020202020204" pitchFamily="34" charset="0"/>
              <a:buChar char="•"/>
              <a:defRPr sz="1800">
                <a:solidFill>
                  <a:srgbClr val="000000"/>
                </a:solidFill>
              </a:defRPr>
            </a:pPr>
            <a:r>
              <a:rPr lang="nl-NL" sz="1265" kern="0" dirty="0"/>
              <a:t>Behandelen en procedures toepassen.  </a:t>
            </a: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r>
              <a:rPr lang="nl-NL" sz="1265" kern="0" dirty="0"/>
              <a:t>Welk actievlak kies jij voor mevrouw van Putten?  </a:t>
            </a: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r>
              <a:rPr lang="nl-NL" sz="1265" kern="0" dirty="0"/>
              <a:t>MAAK JE KEUZE: </a:t>
            </a:r>
          </a:p>
        </p:txBody>
      </p:sp>
      <p:pic>
        <p:nvPicPr>
          <p:cNvPr id="21" name="pasted-image.pdf"/>
          <p:cNvPicPr/>
          <p:nvPr/>
        </p:nvPicPr>
        <p:blipFill>
          <a:blip r:embed="rId4"/>
          <a:stretch>
            <a:fillRect/>
          </a:stretch>
        </p:blipFill>
        <p:spPr>
          <a:xfrm>
            <a:off x="7964694" y="36749"/>
            <a:ext cx="1012172" cy="782148"/>
          </a:xfrm>
          <a:prstGeom prst="rect">
            <a:avLst/>
          </a:prstGeom>
          <a:ln w="12700">
            <a:miter lim="400000"/>
          </a:ln>
        </p:spPr>
      </p:pic>
      <p:sp>
        <p:nvSpPr>
          <p:cNvPr id="22" name="Rechthoek 21"/>
          <p:cNvSpPr/>
          <p:nvPr/>
        </p:nvSpPr>
        <p:spPr>
          <a:xfrm>
            <a:off x="1857996" y="264970"/>
            <a:ext cx="5599951" cy="406137"/>
          </a:xfrm>
          <a:prstGeom prst="rect">
            <a:avLst/>
          </a:prstGeom>
        </p:spPr>
        <p:txBody>
          <a:bodyPr wrap="square">
            <a:spAutoFit/>
          </a:bodyPr>
          <a:lstStyle/>
          <a:p>
            <a:pPr algn="ctr" defTabSz="410740">
              <a:defRPr sz="1800">
                <a:solidFill>
                  <a:srgbClr val="000000"/>
                </a:solidFill>
              </a:defRPr>
            </a:pPr>
            <a:r>
              <a:rPr lang="nl-NL" sz="2039" kern="0" dirty="0">
                <a:solidFill>
                  <a:srgbClr val="004F50"/>
                </a:solidFill>
                <a:sym typeface="Helvetica Light"/>
              </a:rPr>
              <a:t>Vraag 5 (van 5)</a:t>
            </a:r>
          </a:p>
        </p:txBody>
      </p:sp>
      <p:pic>
        <p:nvPicPr>
          <p:cNvPr id="23" name="Picture 2" descr="G:\Mijn afbeeldingen\FINAL cirkel stappen\Dia4.GIF"/>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31705"/>
          <a:stretch/>
        </p:blipFill>
        <p:spPr bwMode="auto">
          <a:xfrm>
            <a:off x="-35387" y="897470"/>
            <a:ext cx="1097736" cy="1205508"/>
          </a:xfrm>
          <a:prstGeom prst="rect">
            <a:avLst/>
          </a:prstGeom>
          <a:noFill/>
          <a:extLst>
            <a:ext uri="{909E8E84-426E-40DD-AFC4-6F175D3DCCD1}">
              <a14:hiddenFill xmlns:a14="http://schemas.microsoft.com/office/drawing/2010/main">
                <a:solidFill>
                  <a:srgbClr val="FFFFFF"/>
                </a:solidFill>
              </a14:hiddenFill>
            </a:ext>
          </a:extLst>
        </p:spPr>
      </p:pic>
      <p:sp>
        <p:nvSpPr>
          <p:cNvPr id="25" name="Shape 50">
            <a:hlinkClick r:id="" action="ppaction://hlinkshowjump?jump=nextslide"/>
          </p:cNvPr>
          <p:cNvSpPr/>
          <p:nvPr/>
        </p:nvSpPr>
        <p:spPr>
          <a:xfrm>
            <a:off x="1889686" y="2843631"/>
            <a:ext cx="494947" cy="464344"/>
          </a:xfrm>
          <a:prstGeom prst="roundRect">
            <a:avLst>
              <a:gd name="adj" fmla="val 19092"/>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A</a:t>
            </a:r>
            <a:endParaRPr sz="2180" kern="0" dirty="0">
              <a:solidFill>
                <a:srgbClr val="FFFFFF"/>
              </a:solidFill>
              <a:latin typeface="Avenir Next Condensed"/>
              <a:sym typeface="Helvetica Light"/>
            </a:endParaRPr>
          </a:p>
        </p:txBody>
      </p:sp>
      <p:sp>
        <p:nvSpPr>
          <p:cNvPr id="27" name="Shape 50">
            <a:hlinkClick r:id="" action="ppaction://hlinkshowjump?jump=nextslide"/>
          </p:cNvPr>
          <p:cNvSpPr/>
          <p:nvPr/>
        </p:nvSpPr>
        <p:spPr>
          <a:xfrm>
            <a:off x="1889686" y="3564235"/>
            <a:ext cx="494947" cy="464344"/>
          </a:xfrm>
          <a:prstGeom prst="roundRect">
            <a:avLst>
              <a:gd name="adj" fmla="val 19092"/>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B</a:t>
            </a:r>
            <a:endParaRPr sz="2180" kern="0" dirty="0">
              <a:solidFill>
                <a:srgbClr val="FFFFFF"/>
              </a:solidFill>
              <a:latin typeface="Avenir Next Condensed"/>
              <a:sym typeface="Helvetica Light"/>
            </a:endParaRPr>
          </a:p>
        </p:txBody>
      </p:sp>
      <p:sp>
        <p:nvSpPr>
          <p:cNvPr id="28" name="Shape 50">
            <a:hlinkClick r:id="" action="ppaction://hlinkshowjump?jump=nextslide"/>
          </p:cNvPr>
          <p:cNvSpPr/>
          <p:nvPr/>
        </p:nvSpPr>
        <p:spPr>
          <a:xfrm>
            <a:off x="1889686" y="4284837"/>
            <a:ext cx="494947" cy="464344"/>
          </a:xfrm>
          <a:prstGeom prst="roundRect">
            <a:avLst>
              <a:gd name="adj" fmla="val 19092"/>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C</a:t>
            </a:r>
            <a:endParaRPr sz="2180" kern="0" dirty="0">
              <a:solidFill>
                <a:srgbClr val="FFFFFF"/>
              </a:solidFill>
              <a:latin typeface="Avenir Next Condensed"/>
              <a:sym typeface="Helvetica Light"/>
            </a:endParaRPr>
          </a:p>
        </p:txBody>
      </p:sp>
    </p:spTree>
    <p:extLst>
      <p:ext uri="{BB962C8B-B14F-4D97-AF65-F5344CB8AC3E}">
        <p14:creationId xmlns:p14="http://schemas.microsoft.com/office/powerpoint/2010/main" val="3325319305"/>
      </p:ext>
    </p:extLst>
  </p:cSld>
  <p:clrMapOvr>
    <a:masterClrMapping/>
  </p:clrMapOvr>
  <p:transition spd="med" advClick="0"/>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90" name="Schermafbeelding 2015-05-18 om 11.31.55.png"/>
          <p:cNvPicPr/>
          <p:nvPr/>
        </p:nvPicPr>
        <p:blipFill>
          <a:blip r:embed="rId2"/>
          <a:stretch>
            <a:fillRect/>
          </a:stretch>
        </p:blipFill>
        <p:spPr>
          <a:xfrm>
            <a:off x="201908" y="-5964"/>
            <a:ext cx="1440099" cy="794743"/>
          </a:xfrm>
          <a:prstGeom prst="rect">
            <a:avLst/>
          </a:prstGeom>
          <a:ln w="12700">
            <a:miter lim="400000"/>
          </a:ln>
        </p:spPr>
      </p:pic>
      <p:sp>
        <p:nvSpPr>
          <p:cNvPr id="91" name="Shape 91"/>
          <p:cNvSpPr/>
          <p:nvPr/>
        </p:nvSpPr>
        <p:spPr>
          <a:xfrm flipH="1" flipV="1">
            <a:off x="6822" y="858555"/>
            <a:ext cx="9262737" cy="1"/>
          </a:xfrm>
          <a:prstGeom prst="line">
            <a:avLst/>
          </a:prstGeom>
          <a:ln w="12700">
            <a:solidFill>
              <a:srgbClr val="FFFFFF"/>
            </a:solidFill>
            <a:miter lim="400000"/>
          </a:ln>
        </p:spPr>
        <p:txBody>
          <a:bodyPr lIns="0" tIns="0" rIns="0" bIns="0" anchor="ctr"/>
          <a:lstStyle/>
          <a:p>
            <a:pPr algn="ctr" defTabSz="410740">
              <a:defRPr sz="2400"/>
            </a:pPr>
            <a:endParaRPr sz="1687" kern="0">
              <a:solidFill>
                <a:sysClr val="windowText" lastClr="000000"/>
              </a:solidFill>
              <a:sym typeface="Helvetica Light"/>
            </a:endParaRPr>
          </a:p>
        </p:txBody>
      </p:sp>
      <p:sp>
        <p:nvSpPr>
          <p:cNvPr id="110" name="Shape 110"/>
          <p:cNvSpPr/>
          <p:nvPr/>
        </p:nvSpPr>
        <p:spPr>
          <a:xfrm>
            <a:off x="-266337" y="5210667"/>
            <a:ext cx="9340035" cy="1808375"/>
          </a:xfrm>
          <a:prstGeom prst="rect">
            <a:avLst/>
          </a:prstGeom>
          <a:solidFill>
            <a:srgbClr val="FFFFFF">
              <a:alpha val="25611"/>
            </a:srgbClr>
          </a:solidFill>
          <a:ln w="12700">
            <a:miter lim="400000"/>
          </a:ln>
        </p:spPr>
        <p:txBody>
          <a:bodyPr lIns="0" tIns="0" rIns="0" bIns="0" anchor="ctr"/>
          <a:lstStyle/>
          <a:p>
            <a:pPr algn="ctr" defTabSz="410740">
              <a:defRPr sz="2400"/>
            </a:pPr>
            <a:endParaRPr sz="1687" kern="0">
              <a:solidFill>
                <a:sysClr val="windowText" lastClr="000000"/>
              </a:solidFill>
              <a:sym typeface="Helvetica Light"/>
            </a:endParaRPr>
          </a:p>
        </p:txBody>
      </p:sp>
      <p:sp>
        <p:nvSpPr>
          <p:cNvPr id="111" name="Shape 111"/>
          <p:cNvSpPr/>
          <p:nvPr/>
        </p:nvSpPr>
        <p:spPr>
          <a:xfrm>
            <a:off x="1857997" y="5299654"/>
            <a:ext cx="6552068" cy="116801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r>
              <a:rPr lang="nl-NL" sz="1265" kern="0" dirty="0"/>
              <a:t>In deze situatie is antwoord A het meest passend. Je gaat activiteiten doen die de boosheid van mevrouw kunnen verminderen.  </a:t>
            </a:r>
          </a:p>
          <a:p>
            <a:pPr defTabSz="410740">
              <a:defRPr sz="1800">
                <a:solidFill>
                  <a:srgbClr val="000000"/>
                </a:solidFill>
              </a:defRPr>
            </a:pPr>
            <a:r>
              <a:rPr lang="nl-NL" sz="1265" kern="0" dirty="0"/>
              <a:t>Antwoord B is minder passend. Agressie kan een onderliggende oorzaak hebben. Maar je richt je nu eerst op het omgaan met boosheid.  </a:t>
            </a:r>
          </a:p>
          <a:p>
            <a:pPr defTabSz="410740">
              <a:defRPr sz="1800">
                <a:solidFill>
                  <a:srgbClr val="000000"/>
                </a:solidFill>
              </a:defRPr>
            </a:pPr>
            <a:r>
              <a:rPr lang="nl-NL" sz="1265" kern="0" dirty="0"/>
              <a:t>Antwoord C is minder passend. De boosheid van mevrouw is geen gewoonte of leefstijl die veranderd kan worden.     </a:t>
            </a:r>
            <a:endParaRPr sz="1265" kern="0" dirty="0"/>
          </a:p>
        </p:txBody>
      </p:sp>
      <p:sp>
        <p:nvSpPr>
          <p:cNvPr id="112" name="Shape 112"/>
          <p:cNvSpPr/>
          <p:nvPr/>
        </p:nvSpPr>
        <p:spPr>
          <a:xfrm>
            <a:off x="68400" y="5408838"/>
            <a:ext cx="1440099" cy="245260"/>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spAutoFit/>
          </a:bodyPr>
          <a:lstStyle/>
          <a:p>
            <a:pPr algn="r" defTabSz="410740">
              <a:defRPr sz="1800"/>
            </a:pPr>
            <a:r>
              <a:rPr sz="1125" kern="0">
                <a:solidFill>
                  <a:srgbClr val="004F50"/>
                </a:solidFill>
                <a:latin typeface="Avenir Next Condensed Demi Bold"/>
                <a:ea typeface="Avenir Next Condensed Demi Bold"/>
                <a:cs typeface="Avenir Next Condensed Demi Bold"/>
                <a:sym typeface="Avenir Next Condensed Demi Bold"/>
              </a:rPr>
              <a:t>FEEDBACK</a:t>
            </a:r>
            <a:r>
              <a:rPr sz="1125" b="1" kern="0">
                <a:solidFill>
                  <a:srgbClr val="004F50"/>
                </a:solidFill>
                <a:latin typeface="Avenir Next Condensed"/>
                <a:ea typeface="Avenir Next Condensed"/>
                <a:cs typeface="Avenir Next Condensed"/>
                <a:sym typeface="Avenir Next Condensed"/>
              </a:rPr>
              <a:t>:</a:t>
            </a:r>
          </a:p>
        </p:txBody>
      </p:sp>
      <p:pic>
        <p:nvPicPr>
          <p:cNvPr id="113" name="pasted-image.pdf"/>
          <p:cNvPicPr/>
          <p:nvPr/>
        </p:nvPicPr>
        <p:blipFill>
          <a:blip r:embed="rId3"/>
          <a:stretch>
            <a:fillRect/>
          </a:stretch>
        </p:blipFill>
        <p:spPr>
          <a:xfrm>
            <a:off x="1588057" y="4143261"/>
            <a:ext cx="446485" cy="446485"/>
          </a:xfrm>
          <a:prstGeom prst="rect">
            <a:avLst/>
          </a:prstGeom>
          <a:ln w="12700">
            <a:miter lim="400000"/>
          </a:ln>
        </p:spPr>
      </p:pic>
      <p:sp>
        <p:nvSpPr>
          <p:cNvPr id="31" name="Shape 39">
            <a:hlinkClick r:id="" action="ppaction://hlinkshowjump?jump=nextslide"/>
          </p:cNvPr>
          <p:cNvSpPr/>
          <p:nvPr/>
        </p:nvSpPr>
        <p:spPr>
          <a:xfrm>
            <a:off x="7331150" y="6354780"/>
            <a:ext cx="1591547" cy="328045"/>
          </a:xfrm>
          <a:prstGeom prst="roundRect">
            <a:avLst>
              <a:gd name="adj" fmla="val 27025"/>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Volgende</a:t>
            </a:r>
            <a:endParaRPr sz="1687" kern="0" dirty="0">
              <a:solidFill>
                <a:srgbClr val="FFFFFF"/>
              </a:solidFill>
              <a:latin typeface="Avenir Next Condensed"/>
              <a:sym typeface="Helvetica Light"/>
            </a:endParaRPr>
          </a:p>
        </p:txBody>
      </p:sp>
      <p:sp>
        <p:nvSpPr>
          <p:cNvPr id="33" name="Shape 39">
            <a:hlinkClick r:id="" action="ppaction://hlinkshowjump?jump=previousslide"/>
          </p:cNvPr>
          <p:cNvSpPr/>
          <p:nvPr/>
        </p:nvSpPr>
        <p:spPr>
          <a:xfrm>
            <a:off x="201909" y="6354779"/>
            <a:ext cx="1591547" cy="328045"/>
          </a:xfrm>
          <a:prstGeom prst="roundRect">
            <a:avLst>
              <a:gd name="adj" fmla="val 27025"/>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Vorige</a:t>
            </a:r>
            <a:endParaRPr sz="1687" kern="0" dirty="0">
              <a:solidFill>
                <a:srgbClr val="FFFFFF"/>
              </a:solidFill>
              <a:latin typeface="Avenir Next Condensed"/>
              <a:sym typeface="Helvetica Light"/>
            </a:endParaRPr>
          </a:p>
        </p:txBody>
      </p:sp>
      <p:pic>
        <p:nvPicPr>
          <p:cNvPr id="32" name="pasted-image.pdf"/>
          <p:cNvPicPr/>
          <p:nvPr/>
        </p:nvPicPr>
        <p:blipFill>
          <a:blip r:embed="rId5"/>
          <a:stretch>
            <a:fillRect/>
          </a:stretch>
        </p:blipFill>
        <p:spPr>
          <a:xfrm>
            <a:off x="7964694" y="36749"/>
            <a:ext cx="1012172" cy="782148"/>
          </a:xfrm>
          <a:prstGeom prst="rect">
            <a:avLst/>
          </a:prstGeom>
          <a:ln w="12700">
            <a:miter lim="400000"/>
          </a:ln>
        </p:spPr>
      </p:pic>
      <p:sp>
        <p:nvSpPr>
          <p:cNvPr id="34" name="Rechthoek 33"/>
          <p:cNvSpPr/>
          <p:nvPr/>
        </p:nvSpPr>
        <p:spPr>
          <a:xfrm>
            <a:off x="1857996" y="264970"/>
            <a:ext cx="5599951" cy="406137"/>
          </a:xfrm>
          <a:prstGeom prst="rect">
            <a:avLst/>
          </a:prstGeom>
        </p:spPr>
        <p:txBody>
          <a:bodyPr wrap="square">
            <a:spAutoFit/>
          </a:bodyPr>
          <a:lstStyle/>
          <a:p>
            <a:pPr algn="ctr" defTabSz="410740">
              <a:defRPr sz="1800">
                <a:solidFill>
                  <a:srgbClr val="000000"/>
                </a:solidFill>
              </a:defRPr>
            </a:pPr>
            <a:r>
              <a:rPr lang="nl-NL" sz="2039" kern="0" dirty="0">
                <a:solidFill>
                  <a:srgbClr val="004F50"/>
                </a:solidFill>
                <a:sym typeface="Helvetica Light"/>
              </a:rPr>
              <a:t>Vraag 5 (van 5)</a:t>
            </a:r>
          </a:p>
        </p:txBody>
      </p:sp>
      <p:pic>
        <p:nvPicPr>
          <p:cNvPr id="37" name="Picture 2" descr="G:\Mijn afbeeldingen\FINAL cirkel stappen\Dia4.GIF"/>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r="31705"/>
          <a:stretch/>
        </p:blipFill>
        <p:spPr bwMode="auto">
          <a:xfrm>
            <a:off x="-35387" y="897470"/>
            <a:ext cx="1097736" cy="1205508"/>
          </a:xfrm>
          <a:prstGeom prst="rect">
            <a:avLst/>
          </a:prstGeom>
          <a:noFill/>
          <a:extLst>
            <a:ext uri="{909E8E84-426E-40DD-AFC4-6F175D3DCCD1}">
              <a14:hiddenFill xmlns:a14="http://schemas.microsoft.com/office/drawing/2010/main">
                <a:solidFill>
                  <a:srgbClr val="FFFFFF"/>
                </a:solidFill>
              </a14:hiddenFill>
            </a:ext>
          </a:extLst>
        </p:spPr>
      </p:pic>
      <p:sp>
        <p:nvSpPr>
          <p:cNvPr id="35" name="Shape 50">
            <a:hlinkClick r:id="" action="ppaction://hlinkshowjump?jump=nextslide"/>
          </p:cNvPr>
          <p:cNvSpPr/>
          <p:nvPr/>
        </p:nvSpPr>
        <p:spPr>
          <a:xfrm>
            <a:off x="1889686" y="2843631"/>
            <a:ext cx="494947" cy="464344"/>
          </a:xfrm>
          <a:prstGeom prst="roundRect">
            <a:avLst>
              <a:gd name="adj" fmla="val 19092"/>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A</a:t>
            </a:r>
            <a:endParaRPr sz="2180" kern="0" dirty="0">
              <a:solidFill>
                <a:srgbClr val="FFFFFF"/>
              </a:solidFill>
              <a:latin typeface="Avenir Next Condensed"/>
              <a:sym typeface="Helvetica Light"/>
            </a:endParaRPr>
          </a:p>
        </p:txBody>
      </p:sp>
      <p:pic>
        <p:nvPicPr>
          <p:cNvPr id="30" name="pasted-image.pdf"/>
          <p:cNvPicPr/>
          <p:nvPr/>
        </p:nvPicPr>
        <p:blipFill>
          <a:blip r:embed="rId7"/>
          <a:stretch>
            <a:fillRect/>
          </a:stretch>
        </p:blipFill>
        <p:spPr>
          <a:xfrm>
            <a:off x="1551049" y="2533149"/>
            <a:ext cx="446484" cy="446485"/>
          </a:xfrm>
          <a:prstGeom prst="rect">
            <a:avLst/>
          </a:prstGeom>
          <a:ln w="12700">
            <a:miter lim="400000"/>
          </a:ln>
        </p:spPr>
      </p:pic>
      <p:sp>
        <p:nvSpPr>
          <p:cNvPr id="41" name="Shape 50">
            <a:hlinkClick r:id="" action="ppaction://hlinkshowjump?jump=nextslide"/>
          </p:cNvPr>
          <p:cNvSpPr/>
          <p:nvPr/>
        </p:nvSpPr>
        <p:spPr>
          <a:xfrm>
            <a:off x="1889686" y="3564235"/>
            <a:ext cx="494947" cy="464344"/>
          </a:xfrm>
          <a:prstGeom prst="roundRect">
            <a:avLst>
              <a:gd name="adj" fmla="val 19092"/>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B</a:t>
            </a:r>
            <a:endParaRPr sz="2180" kern="0" dirty="0">
              <a:solidFill>
                <a:srgbClr val="FFFFFF"/>
              </a:solidFill>
              <a:latin typeface="Avenir Next Condensed"/>
              <a:sym typeface="Helvetica Light"/>
            </a:endParaRPr>
          </a:p>
        </p:txBody>
      </p:sp>
      <p:pic>
        <p:nvPicPr>
          <p:cNvPr id="29" name="pasted-image.pdf"/>
          <p:cNvPicPr/>
          <p:nvPr/>
        </p:nvPicPr>
        <p:blipFill>
          <a:blip r:embed="rId3"/>
          <a:stretch>
            <a:fillRect/>
          </a:stretch>
        </p:blipFill>
        <p:spPr>
          <a:xfrm>
            <a:off x="1551051" y="3340085"/>
            <a:ext cx="446485" cy="446485"/>
          </a:xfrm>
          <a:prstGeom prst="rect">
            <a:avLst/>
          </a:prstGeom>
          <a:ln w="12700">
            <a:miter lim="400000"/>
          </a:ln>
        </p:spPr>
      </p:pic>
      <p:sp>
        <p:nvSpPr>
          <p:cNvPr id="42" name="Shape 50">
            <a:hlinkClick r:id="" action="ppaction://hlinkshowjump?jump=nextslide"/>
          </p:cNvPr>
          <p:cNvSpPr/>
          <p:nvPr/>
        </p:nvSpPr>
        <p:spPr>
          <a:xfrm>
            <a:off x="1889686" y="4284837"/>
            <a:ext cx="494947" cy="464344"/>
          </a:xfrm>
          <a:prstGeom prst="roundRect">
            <a:avLst>
              <a:gd name="adj" fmla="val 19092"/>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C</a:t>
            </a:r>
            <a:endParaRPr sz="2180" kern="0" dirty="0">
              <a:solidFill>
                <a:srgbClr val="FFFFFF"/>
              </a:solidFill>
              <a:latin typeface="Avenir Next Condensed"/>
              <a:sym typeface="Helvetica Light"/>
            </a:endParaRPr>
          </a:p>
        </p:txBody>
      </p:sp>
      <p:pic>
        <p:nvPicPr>
          <p:cNvPr id="28" name="pasted-image.pdf"/>
          <p:cNvPicPr/>
          <p:nvPr/>
        </p:nvPicPr>
        <p:blipFill>
          <a:blip r:embed="rId3"/>
          <a:stretch>
            <a:fillRect/>
          </a:stretch>
        </p:blipFill>
        <p:spPr>
          <a:xfrm>
            <a:off x="1551051" y="4147023"/>
            <a:ext cx="446485" cy="446485"/>
          </a:xfrm>
          <a:prstGeom prst="rect">
            <a:avLst/>
          </a:prstGeom>
          <a:ln w="12700">
            <a:miter lim="400000"/>
          </a:ln>
        </p:spPr>
      </p:pic>
      <p:sp>
        <p:nvSpPr>
          <p:cNvPr id="43" name="Shape 47"/>
          <p:cNvSpPr/>
          <p:nvPr/>
        </p:nvSpPr>
        <p:spPr>
          <a:xfrm>
            <a:off x="1889687" y="938991"/>
            <a:ext cx="6461295" cy="1362681"/>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lang="nl-NL" sz="1265" kern="0" dirty="0"/>
          </a:p>
          <a:p>
            <a:pPr defTabSz="410740">
              <a:defRPr sz="1800">
                <a:solidFill>
                  <a:srgbClr val="000000"/>
                </a:solidFill>
              </a:defRPr>
            </a:pPr>
            <a:r>
              <a:rPr lang="nl-NL" sz="1265" kern="0" dirty="0"/>
              <a:t>De actie is </a:t>
            </a:r>
          </a:p>
          <a:p>
            <a:pPr marL="200906" indent="-200906" defTabSz="410740">
              <a:buFont typeface="Arial" panose="020B0604020202020204" pitchFamily="34" charset="0"/>
              <a:buChar char="•"/>
              <a:defRPr sz="1800">
                <a:solidFill>
                  <a:srgbClr val="000000"/>
                </a:solidFill>
              </a:defRPr>
            </a:pPr>
            <a:r>
              <a:rPr lang="nl-NL" sz="1265" kern="0" dirty="0"/>
              <a:t>Behandelen en procedures toepassen.  </a:t>
            </a: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r>
              <a:rPr lang="nl-NL" sz="1265" kern="0" dirty="0"/>
              <a:t>Welk actievlak kies jij voor mevrouw van Putten?  </a:t>
            </a: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r>
              <a:rPr lang="nl-NL" sz="1265" kern="0" dirty="0"/>
              <a:t>MAAK JE KEUZE: </a:t>
            </a:r>
          </a:p>
        </p:txBody>
      </p:sp>
      <p:sp>
        <p:nvSpPr>
          <p:cNvPr id="44" name="Shape 105"/>
          <p:cNvSpPr/>
          <p:nvPr/>
        </p:nvSpPr>
        <p:spPr>
          <a:xfrm>
            <a:off x="2545585" y="2838810"/>
            <a:ext cx="5950465" cy="194669"/>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Actievlak omgaan met boosheid   </a:t>
            </a:r>
            <a:endParaRPr sz="1265" kern="0" dirty="0"/>
          </a:p>
        </p:txBody>
      </p:sp>
      <p:sp>
        <p:nvSpPr>
          <p:cNvPr id="45" name="Shape 106"/>
          <p:cNvSpPr/>
          <p:nvPr/>
        </p:nvSpPr>
        <p:spPr>
          <a:xfrm>
            <a:off x="2545585" y="3535326"/>
            <a:ext cx="5950465"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Actievlak signalen/symptomen – mentaal/emotioneel</a:t>
            </a:r>
            <a:endParaRPr sz="1265" kern="0" dirty="0"/>
          </a:p>
        </p:txBody>
      </p:sp>
      <p:sp>
        <p:nvSpPr>
          <p:cNvPr id="46" name="Shape 107"/>
          <p:cNvSpPr/>
          <p:nvPr/>
        </p:nvSpPr>
        <p:spPr>
          <a:xfrm>
            <a:off x="2545585" y="4257326"/>
            <a:ext cx="5950465"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Actievlak gedragsverandering  </a:t>
            </a:r>
            <a:endParaRPr sz="1265" kern="0" dirty="0"/>
          </a:p>
        </p:txBody>
      </p:sp>
    </p:spTree>
    <p:extLst>
      <p:ext uri="{BB962C8B-B14F-4D97-AF65-F5344CB8AC3E}">
        <p14:creationId xmlns:p14="http://schemas.microsoft.com/office/powerpoint/2010/main" val="730994992"/>
      </p:ext>
    </p:extLst>
  </p:cSld>
  <p:clrMapOvr>
    <a:masterClrMapping/>
  </p:clrMapOvr>
  <p:transition spd="med" advClick="0"/>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44" name="Schermafbeelding 2015-05-18 om 11.31.55.png"/>
          <p:cNvPicPr/>
          <p:nvPr/>
        </p:nvPicPr>
        <p:blipFill>
          <a:blip r:embed="rId3"/>
          <a:stretch>
            <a:fillRect/>
          </a:stretch>
        </p:blipFill>
        <p:spPr>
          <a:xfrm>
            <a:off x="201908" y="-5964"/>
            <a:ext cx="1440099" cy="794743"/>
          </a:xfrm>
          <a:prstGeom prst="rect">
            <a:avLst/>
          </a:prstGeom>
          <a:ln w="12700">
            <a:miter lim="400000"/>
          </a:ln>
        </p:spPr>
      </p:pic>
      <p:sp>
        <p:nvSpPr>
          <p:cNvPr id="45" name="Shape 45"/>
          <p:cNvSpPr/>
          <p:nvPr/>
        </p:nvSpPr>
        <p:spPr>
          <a:xfrm flipH="1" flipV="1">
            <a:off x="6822" y="858555"/>
            <a:ext cx="9262737" cy="1"/>
          </a:xfrm>
          <a:prstGeom prst="line">
            <a:avLst/>
          </a:prstGeom>
          <a:ln w="12700">
            <a:solidFill>
              <a:srgbClr val="FFFFFF"/>
            </a:solidFill>
            <a:miter lim="400000"/>
          </a:ln>
        </p:spPr>
        <p:txBody>
          <a:bodyPr lIns="0" tIns="0" rIns="0" bIns="0" anchor="ctr"/>
          <a:lstStyle/>
          <a:p>
            <a:pPr algn="ctr" defTabSz="410740">
              <a:defRPr sz="2400"/>
            </a:pPr>
            <a:endParaRPr sz="1687" kern="0" dirty="0">
              <a:solidFill>
                <a:sysClr val="windowText" lastClr="000000"/>
              </a:solidFill>
              <a:sym typeface="Helvetica Light"/>
            </a:endParaRPr>
          </a:p>
        </p:txBody>
      </p:sp>
      <p:sp>
        <p:nvSpPr>
          <p:cNvPr id="47" name="Shape 47"/>
          <p:cNvSpPr/>
          <p:nvPr/>
        </p:nvSpPr>
        <p:spPr>
          <a:xfrm>
            <a:off x="1857997" y="2048534"/>
            <a:ext cx="6552068"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sz="1265" kern="0" dirty="0">
              <a:solidFill>
                <a:srgbClr val="000000"/>
              </a:solidFill>
            </a:endParaRPr>
          </a:p>
        </p:txBody>
      </p:sp>
      <p:sp>
        <p:nvSpPr>
          <p:cNvPr id="48" name="Shape 48"/>
          <p:cNvSpPr/>
          <p:nvPr/>
        </p:nvSpPr>
        <p:spPr>
          <a:xfrm>
            <a:off x="68400" y="2147303"/>
            <a:ext cx="1440099" cy="266804"/>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sz="1265" kern="0" dirty="0">
              <a:solidFill>
                <a:srgbClr val="000000"/>
              </a:solidFill>
            </a:endParaRPr>
          </a:p>
        </p:txBody>
      </p:sp>
      <p:sp>
        <p:nvSpPr>
          <p:cNvPr id="54" name="Shape 54"/>
          <p:cNvSpPr/>
          <p:nvPr/>
        </p:nvSpPr>
        <p:spPr>
          <a:xfrm>
            <a:off x="1889685" y="3572579"/>
            <a:ext cx="494947" cy="40087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algn="ctr" defTabSz="410740">
              <a:defRPr sz="1800">
                <a:solidFill>
                  <a:srgbClr val="000000"/>
                </a:solidFill>
              </a:defRPr>
            </a:pPr>
            <a:endParaRPr sz="1265" kern="0" dirty="0">
              <a:solidFill>
                <a:srgbClr val="000000"/>
              </a:solidFill>
            </a:endParaRPr>
          </a:p>
        </p:txBody>
      </p:sp>
      <p:pic>
        <p:nvPicPr>
          <p:cNvPr id="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2401464" y="3416049"/>
            <a:ext cx="1936207" cy="2792005"/>
          </a:xfrm>
          <a:prstGeom prst="rect">
            <a:avLst/>
          </a:prstGeom>
          <a:noFill/>
          <a:ln>
            <a:noFill/>
          </a:ln>
          <a:effectLst/>
          <a:scene3d>
            <a:camera prst="orthographicFront">
              <a:rot lat="0" lon="21299999" rev="0"/>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oelichting met afgeronde rechthoek 1"/>
          <p:cNvSpPr/>
          <p:nvPr/>
        </p:nvSpPr>
        <p:spPr>
          <a:xfrm flipH="1">
            <a:off x="2523914" y="2243203"/>
            <a:ext cx="1901912" cy="831789"/>
          </a:xfrm>
          <a:prstGeom prst="wedgeRoundRectCallout">
            <a:avLst>
              <a:gd name="adj1" fmla="val 29096"/>
              <a:gd name="adj2" fmla="val 84076"/>
              <a:gd name="adj3" fmla="val 16667"/>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35719" tIns="35719" rIns="35719" bIns="35719" numCol="1" spcCol="38100" rtlCol="0" anchor="ctr">
            <a:spAutoFit/>
          </a:bodyPr>
          <a:lstStyle/>
          <a:p>
            <a:pPr defTabSz="410740" latinLnBrk="1" hangingPunct="0">
              <a:spcBef>
                <a:spcPts val="1265"/>
              </a:spcBef>
              <a:spcAft>
                <a:spcPts val="1265"/>
              </a:spcAft>
            </a:pPr>
            <a:r>
              <a:rPr lang="nl-NL" sz="1125" kern="0" dirty="0">
                <a:solidFill>
                  <a:srgbClr val="004F50"/>
                </a:solidFill>
                <a:latin typeface="ITC Syndor Com Book" panose="020B050404050A080204" pitchFamily="34" charset="0"/>
                <a:sym typeface="Helvetica Light"/>
              </a:rPr>
              <a:t>Ik eet ‘s </a:t>
            </a:r>
            <a:r>
              <a:rPr lang="nl-NL" sz="1125" kern="0" dirty="0" err="1">
                <a:solidFill>
                  <a:srgbClr val="004F50"/>
                </a:solidFill>
                <a:latin typeface="ITC Syndor Com Book" panose="020B050404050A080204" pitchFamily="34" charset="0"/>
                <a:sym typeface="Helvetica Light"/>
              </a:rPr>
              <a:t>ochtends</a:t>
            </a:r>
            <a:r>
              <a:rPr lang="nl-NL" sz="1125" kern="0" dirty="0">
                <a:solidFill>
                  <a:srgbClr val="004F50"/>
                </a:solidFill>
                <a:latin typeface="ITC Syndor Com Book" panose="020B050404050A080204" pitchFamily="34" charset="0"/>
                <a:sym typeface="Helvetica Light"/>
              </a:rPr>
              <a:t> rustig mijn boterham op een stil plekje. </a:t>
            </a:r>
          </a:p>
        </p:txBody>
      </p:sp>
      <p:sp>
        <p:nvSpPr>
          <p:cNvPr id="4" name="Toelichting met afgeronde rechthoek 3"/>
          <p:cNvSpPr/>
          <p:nvPr/>
        </p:nvSpPr>
        <p:spPr>
          <a:xfrm flipH="1">
            <a:off x="1110904" y="1023011"/>
            <a:ext cx="2288728" cy="1136837"/>
          </a:xfrm>
          <a:prstGeom prst="wedgeRoundRectCallout">
            <a:avLst>
              <a:gd name="adj1" fmla="val 33918"/>
              <a:gd name="adj2" fmla="val 80292"/>
              <a:gd name="adj3" fmla="val 16667"/>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35719" tIns="35719" rIns="35719" bIns="35719" numCol="1" spcCol="38100" rtlCol="0" anchor="ctr">
            <a:spAutoFit/>
          </a:bodyPr>
          <a:lstStyle/>
          <a:p>
            <a:pPr defTabSz="410740">
              <a:spcBef>
                <a:spcPts val="1687"/>
              </a:spcBef>
              <a:spcAft>
                <a:spcPts val="1687"/>
              </a:spcAft>
              <a:defRPr sz="1800">
                <a:solidFill>
                  <a:srgbClr val="000000"/>
                </a:solidFill>
              </a:defRPr>
            </a:pPr>
            <a:r>
              <a:rPr lang="nl-NL" sz="1125" kern="0" dirty="0">
                <a:solidFill>
                  <a:srgbClr val="004F50"/>
                </a:solidFill>
                <a:latin typeface="ITC Syndor Com Book" panose="020B050404050A080204" pitchFamily="34" charset="0"/>
                <a:sym typeface="Helvetica Light"/>
              </a:rPr>
              <a:t>Het is goed dat mijn moeder de dag nu minder vaak al boos hoeft te beginnen. </a:t>
            </a:r>
          </a:p>
        </p:txBody>
      </p:sp>
      <p:sp>
        <p:nvSpPr>
          <p:cNvPr id="28" name="Shape 39">
            <a:hlinkClick r:id="" action="ppaction://hlinkshowjump?jump=previousslide"/>
          </p:cNvPr>
          <p:cNvSpPr/>
          <p:nvPr/>
        </p:nvSpPr>
        <p:spPr>
          <a:xfrm>
            <a:off x="201909" y="6354779"/>
            <a:ext cx="1591547" cy="328045"/>
          </a:xfrm>
          <a:prstGeom prst="roundRect">
            <a:avLst>
              <a:gd name="adj" fmla="val 27025"/>
            </a:avLst>
          </a:prstGeom>
          <a:blipFill rotWithShape="1">
            <a:blip r:embed="rId5"/>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Vorige</a:t>
            </a:r>
            <a:endParaRPr sz="1687" kern="0" dirty="0">
              <a:solidFill>
                <a:srgbClr val="FFFFFF"/>
              </a:solidFill>
              <a:latin typeface="Avenir Next Condensed"/>
              <a:sym typeface="Helvetica Light"/>
            </a:endParaRPr>
          </a:p>
        </p:txBody>
      </p:sp>
      <p:pic>
        <p:nvPicPr>
          <p:cNvPr id="17" name="pasted-image.pdf"/>
          <p:cNvPicPr/>
          <p:nvPr/>
        </p:nvPicPr>
        <p:blipFill>
          <a:blip r:embed="rId6"/>
          <a:stretch>
            <a:fillRect/>
          </a:stretch>
        </p:blipFill>
        <p:spPr>
          <a:xfrm>
            <a:off x="465495" y="2309925"/>
            <a:ext cx="1255703" cy="3950397"/>
          </a:xfrm>
          <a:prstGeom prst="rect">
            <a:avLst/>
          </a:prstGeom>
          <a:ln w="12700">
            <a:miter lim="400000"/>
          </a:ln>
        </p:spPr>
      </p:pic>
      <p:pic>
        <p:nvPicPr>
          <p:cNvPr id="20" name="pasted-image.pdf"/>
          <p:cNvPicPr/>
          <p:nvPr/>
        </p:nvPicPr>
        <p:blipFill>
          <a:blip r:embed="rId7"/>
          <a:stretch>
            <a:fillRect/>
          </a:stretch>
        </p:blipFill>
        <p:spPr>
          <a:xfrm>
            <a:off x="7331147" y="2043707"/>
            <a:ext cx="1293564" cy="3809164"/>
          </a:xfrm>
          <a:prstGeom prst="rect">
            <a:avLst/>
          </a:prstGeom>
          <a:ln w="12700">
            <a:miter lim="400000"/>
          </a:ln>
        </p:spPr>
      </p:pic>
      <p:sp>
        <p:nvSpPr>
          <p:cNvPr id="18" name="Shape 39">
            <a:hlinkClick r:id="" action="ppaction://hlinkshowjump?jump=nextslide"/>
          </p:cNvPr>
          <p:cNvSpPr/>
          <p:nvPr/>
        </p:nvSpPr>
        <p:spPr>
          <a:xfrm>
            <a:off x="7331150" y="6354780"/>
            <a:ext cx="1591547" cy="328045"/>
          </a:xfrm>
          <a:prstGeom prst="roundRect">
            <a:avLst>
              <a:gd name="adj" fmla="val 27025"/>
            </a:avLst>
          </a:prstGeom>
          <a:blipFill rotWithShape="1">
            <a:blip r:embed="rId5"/>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sym typeface="Helvetica Light"/>
              </a:rPr>
              <a:t>Volgende</a:t>
            </a:r>
            <a:endParaRPr sz="1687" kern="0" dirty="0">
              <a:solidFill>
                <a:srgbClr val="FFFFFF"/>
              </a:solidFill>
              <a:sym typeface="Helvetica Light"/>
            </a:endParaRPr>
          </a:p>
        </p:txBody>
      </p:sp>
      <p:sp>
        <p:nvSpPr>
          <p:cNvPr id="19" name="Toelichting met afgeronde rechthoek 18"/>
          <p:cNvSpPr/>
          <p:nvPr/>
        </p:nvSpPr>
        <p:spPr>
          <a:xfrm flipH="1">
            <a:off x="4708731" y="898214"/>
            <a:ext cx="3000576" cy="1903004"/>
          </a:xfrm>
          <a:prstGeom prst="wedgeRoundRectCallout">
            <a:avLst>
              <a:gd name="adj1" fmla="val -35148"/>
              <a:gd name="adj2" fmla="val 76379"/>
              <a:gd name="adj3" fmla="val 16667"/>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35719" tIns="35719" rIns="35719" bIns="35719" numCol="1" spcCol="38100" rtlCol="0" anchor="ctr">
            <a:spAutoFit/>
          </a:bodyPr>
          <a:lstStyle/>
          <a:p>
            <a:pPr defTabSz="410740">
              <a:spcBef>
                <a:spcPts val="1687"/>
              </a:spcBef>
              <a:spcAft>
                <a:spcPts val="1687"/>
              </a:spcAft>
              <a:defRPr sz="1800">
                <a:solidFill>
                  <a:srgbClr val="000000"/>
                </a:solidFill>
              </a:defRPr>
            </a:pPr>
            <a:r>
              <a:rPr lang="nl-NL" sz="1125" kern="0" dirty="0">
                <a:solidFill>
                  <a:srgbClr val="004F50"/>
                </a:solidFill>
                <a:latin typeface="ITC Syndor Com Book" panose="020B050404050A080204" pitchFamily="34" charset="0"/>
                <a:sym typeface="Helvetica Light"/>
              </a:rPr>
              <a:t>We hebben gekeken naar prikkels in uw omgeving. U ervaart het aan tafel ontbijten met de andere bewoners vaak als negatief. Daarom zoeken we voor u een rustig plekje om te ontbijten. Ook letten mijn collega’s en ik op onze houding als u boos bent. Zo proberen wij met elkaar de situatie te de-escaleren. </a:t>
            </a:r>
          </a:p>
        </p:txBody>
      </p:sp>
      <p:pic>
        <p:nvPicPr>
          <p:cNvPr id="23" name="pasted-image.pdf"/>
          <p:cNvPicPr/>
          <p:nvPr/>
        </p:nvPicPr>
        <p:blipFill>
          <a:blip r:embed="rId8"/>
          <a:stretch>
            <a:fillRect/>
          </a:stretch>
        </p:blipFill>
        <p:spPr>
          <a:xfrm>
            <a:off x="7964694" y="36749"/>
            <a:ext cx="1012172" cy="782148"/>
          </a:xfrm>
          <a:prstGeom prst="rect">
            <a:avLst/>
          </a:prstGeom>
          <a:ln w="12700">
            <a:miter lim="400000"/>
          </a:ln>
        </p:spPr>
      </p:pic>
      <p:sp>
        <p:nvSpPr>
          <p:cNvPr id="22" name="Rechthoek 21"/>
          <p:cNvSpPr/>
          <p:nvPr/>
        </p:nvSpPr>
        <p:spPr>
          <a:xfrm>
            <a:off x="1857996" y="264970"/>
            <a:ext cx="5599951" cy="406137"/>
          </a:xfrm>
          <a:prstGeom prst="rect">
            <a:avLst/>
          </a:prstGeom>
        </p:spPr>
        <p:txBody>
          <a:bodyPr wrap="square">
            <a:spAutoFit/>
          </a:bodyPr>
          <a:lstStyle/>
          <a:p>
            <a:pPr algn="ctr" defTabSz="410740">
              <a:defRPr sz="1800">
                <a:solidFill>
                  <a:srgbClr val="000000"/>
                </a:solidFill>
              </a:defRPr>
            </a:pPr>
            <a:r>
              <a:rPr lang="nl-NL" sz="2039" kern="0" dirty="0">
                <a:solidFill>
                  <a:srgbClr val="004F50"/>
                </a:solidFill>
                <a:sym typeface="Helvetica Light"/>
              </a:rPr>
              <a:t>Hoe gaat het nu?</a:t>
            </a:r>
          </a:p>
        </p:txBody>
      </p:sp>
    </p:spTree>
    <p:extLst>
      <p:ext uri="{BB962C8B-B14F-4D97-AF65-F5344CB8AC3E}">
        <p14:creationId xmlns:p14="http://schemas.microsoft.com/office/powerpoint/2010/main" val="1924072676"/>
      </p:ext>
    </p:extLst>
  </p:cSld>
  <p:clrMapOvr>
    <a:masterClrMapping/>
  </p:clrMapOvr>
  <p:transition spd="med" advClick="0"/>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44" name="Schermafbeelding 2015-05-18 om 11.31.55.png"/>
          <p:cNvPicPr/>
          <p:nvPr/>
        </p:nvPicPr>
        <p:blipFill>
          <a:blip r:embed="rId2"/>
          <a:stretch>
            <a:fillRect/>
          </a:stretch>
        </p:blipFill>
        <p:spPr>
          <a:xfrm>
            <a:off x="201908" y="-5964"/>
            <a:ext cx="1440099" cy="794743"/>
          </a:xfrm>
          <a:prstGeom prst="rect">
            <a:avLst/>
          </a:prstGeom>
          <a:ln w="12700">
            <a:miter lim="400000"/>
          </a:ln>
        </p:spPr>
      </p:pic>
      <p:sp>
        <p:nvSpPr>
          <p:cNvPr id="45" name="Shape 45"/>
          <p:cNvSpPr/>
          <p:nvPr/>
        </p:nvSpPr>
        <p:spPr>
          <a:xfrm flipH="1" flipV="1">
            <a:off x="6822" y="858555"/>
            <a:ext cx="9262737" cy="1"/>
          </a:xfrm>
          <a:prstGeom prst="line">
            <a:avLst/>
          </a:prstGeom>
          <a:ln w="12700">
            <a:solidFill>
              <a:srgbClr val="FFFFFF"/>
            </a:solidFill>
            <a:miter lim="400000"/>
          </a:ln>
        </p:spPr>
        <p:txBody>
          <a:bodyPr lIns="0" tIns="0" rIns="0" bIns="0" anchor="ctr"/>
          <a:lstStyle/>
          <a:p>
            <a:pPr algn="ctr" defTabSz="410740">
              <a:defRPr sz="2400"/>
            </a:pPr>
            <a:endParaRPr sz="1687" kern="0">
              <a:solidFill>
                <a:sysClr val="windowText" lastClr="000000"/>
              </a:solidFill>
              <a:sym typeface="Helvetica Light"/>
            </a:endParaRPr>
          </a:p>
        </p:txBody>
      </p:sp>
      <p:sp>
        <p:nvSpPr>
          <p:cNvPr id="46" name="Shape 46"/>
          <p:cNvSpPr/>
          <p:nvPr/>
        </p:nvSpPr>
        <p:spPr>
          <a:xfrm>
            <a:off x="1857997" y="999295"/>
            <a:ext cx="6552068"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endParaRPr sz="1265" kern="0" dirty="0"/>
          </a:p>
        </p:txBody>
      </p:sp>
      <p:sp>
        <p:nvSpPr>
          <p:cNvPr id="47" name="Shape 47"/>
          <p:cNvSpPr/>
          <p:nvPr/>
        </p:nvSpPr>
        <p:spPr>
          <a:xfrm>
            <a:off x="1857997" y="2048534"/>
            <a:ext cx="6552068"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sz="1265" kern="0" dirty="0"/>
          </a:p>
        </p:txBody>
      </p:sp>
      <p:sp>
        <p:nvSpPr>
          <p:cNvPr id="48" name="Shape 48"/>
          <p:cNvSpPr/>
          <p:nvPr/>
        </p:nvSpPr>
        <p:spPr>
          <a:xfrm>
            <a:off x="68400" y="2147303"/>
            <a:ext cx="1440099" cy="266804"/>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sz="1265" kern="0" dirty="0"/>
          </a:p>
        </p:txBody>
      </p:sp>
      <p:sp>
        <p:nvSpPr>
          <p:cNvPr id="54" name="Shape 54"/>
          <p:cNvSpPr/>
          <p:nvPr/>
        </p:nvSpPr>
        <p:spPr>
          <a:xfrm>
            <a:off x="1889685" y="3572579"/>
            <a:ext cx="494947" cy="40087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algn="ctr" defTabSz="410740">
              <a:defRPr sz="1800">
                <a:solidFill>
                  <a:srgbClr val="000000"/>
                </a:solidFill>
              </a:defRPr>
            </a:pPr>
            <a:endParaRPr sz="1265" kern="0" dirty="0"/>
          </a:p>
        </p:txBody>
      </p:sp>
      <p:sp>
        <p:nvSpPr>
          <p:cNvPr id="62" name="Shape 62"/>
          <p:cNvSpPr/>
          <p:nvPr/>
        </p:nvSpPr>
        <p:spPr>
          <a:xfrm>
            <a:off x="68400" y="2942403"/>
            <a:ext cx="1440099" cy="266804"/>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sz="1265" kern="0" dirty="0"/>
          </a:p>
        </p:txBody>
      </p:sp>
      <p:sp>
        <p:nvSpPr>
          <p:cNvPr id="3" name="Rechthoek 2"/>
          <p:cNvSpPr/>
          <p:nvPr/>
        </p:nvSpPr>
        <p:spPr>
          <a:xfrm>
            <a:off x="6758117" y="5796323"/>
            <a:ext cx="1651949" cy="331758"/>
          </a:xfrm>
          <a:prstGeom prst="rect">
            <a:avLst/>
          </a:prstGeom>
          <a:no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40" latinLnBrk="1" hangingPunct="0"/>
            <a:endParaRPr lang="nl-NL" sz="1687" kern="0">
              <a:solidFill>
                <a:srgbClr val="FFFFFF"/>
              </a:solidFill>
              <a:sym typeface="Helvetica Light"/>
            </a:endParaRPr>
          </a:p>
        </p:txBody>
      </p:sp>
      <p:sp>
        <p:nvSpPr>
          <p:cNvPr id="25" name="Shape 92"/>
          <p:cNvSpPr/>
          <p:nvPr/>
        </p:nvSpPr>
        <p:spPr>
          <a:xfrm>
            <a:off x="1857997" y="999294"/>
            <a:ext cx="6552068" cy="7786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r>
              <a:rPr lang="nl-NL" sz="1265" kern="0" dirty="0"/>
              <a:t>Je hebt nu op onderdelen geoefend met de systematiek van het Omaha System. In de werkelijkheid zal je steeds de huidige stand van zaken van je cliënt monitoren en bij einde zorg evalueer je op elk gebied. </a:t>
            </a:r>
          </a:p>
          <a:p>
            <a:pPr defTabSz="410740">
              <a:defRPr sz="1800">
                <a:solidFill>
                  <a:srgbClr val="000000"/>
                </a:solidFill>
              </a:defRPr>
            </a:pPr>
            <a:endParaRPr lang="nl-NL" sz="1265" kern="0" dirty="0">
              <a:solidFill>
                <a:srgbClr val="000000"/>
              </a:solidFill>
            </a:endParaRPr>
          </a:p>
        </p:txBody>
      </p:sp>
      <p:sp>
        <p:nvSpPr>
          <p:cNvPr id="18" name="Shape 39">
            <a:hlinkClick r:id="" action="ppaction://hlinkshowjump?jump=endshow"/>
          </p:cNvPr>
          <p:cNvSpPr/>
          <p:nvPr/>
        </p:nvSpPr>
        <p:spPr>
          <a:xfrm>
            <a:off x="7331150" y="6354780"/>
            <a:ext cx="1591547" cy="328045"/>
          </a:xfrm>
          <a:prstGeom prst="roundRect">
            <a:avLst>
              <a:gd name="adj" fmla="val 27025"/>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sym typeface="Helvetica Light"/>
              </a:rPr>
              <a:t>Einde</a:t>
            </a:r>
            <a:endParaRPr sz="1687" kern="0" dirty="0">
              <a:solidFill>
                <a:srgbClr val="FFFFFF"/>
              </a:solidFill>
              <a:sym typeface="Helvetica Light"/>
            </a:endParaRPr>
          </a:p>
        </p:txBody>
      </p:sp>
      <p:pic>
        <p:nvPicPr>
          <p:cNvPr id="2050" name="Picture 2"/>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804" b="100000" l="0" r="100000"/>
                    </a14:imgEffect>
                  </a14:imgLayer>
                </a14:imgProps>
              </a:ext>
              <a:ext uri="{28A0092B-C50C-407E-A947-70E740481C1C}">
                <a14:useLocalDpi xmlns:a14="http://schemas.microsoft.com/office/drawing/2010/main" val="0"/>
              </a:ext>
            </a:extLst>
          </a:blip>
          <a:srcRect/>
          <a:stretch>
            <a:fillRect/>
          </a:stretch>
        </p:blipFill>
        <p:spPr bwMode="auto">
          <a:xfrm>
            <a:off x="3002443" y="2754774"/>
            <a:ext cx="3139116" cy="3305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asted-image.pdf"/>
          <p:cNvPicPr/>
          <p:nvPr/>
        </p:nvPicPr>
        <p:blipFill>
          <a:blip r:embed="rId6"/>
          <a:stretch>
            <a:fillRect/>
          </a:stretch>
        </p:blipFill>
        <p:spPr>
          <a:xfrm>
            <a:off x="7964694" y="36749"/>
            <a:ext cx="1012172" cy="782148"/>
          </a:xfrm>
          <a:prstGeom prst="rect">
            <a:avLst/>
          </a:prstGeom>
          <a:ln w="12700">
            <a:miter lim="400000"/>
          </a:ln>
        </p:spPr>
      </p:pic>
      <p:sp>
        <p:nvSpPr>
          <p:cNvPr id="16" name="Rechthoek 15"/>
          <p:cNvSpPr/>
          <p:nvPr/>
        </p:nvSpPr>
        <p:spPr>
          <a:xfrm>
            <a:off x="1857996" y="264970"/>
            <a:ext cx="5599951" cy="406137"/>
          </a:xfrm>
          <a:prstGeom prst="rect">
            <a:avLst/>
          </a:prstGeom>
        </p:spPr>
        <p:txBody>
          <a:bodyPr wrap="square">
            <a:spAutoFit/>
          </a:bodyPr>
          <a:lstStyle/>
          <a:p>
            <a:pPr algn="ctr" defTabSz="410740">
              <a:defRPr sz="1800">
                <a:solidFill>
                  <a:srgbClr val="000000"/>
                </a:solidFill>
              </a:defRPr>
            </a:pPr>
            <a:r>
              <a:rPr lang="nl-NL" sz="2039" kern="0" dirty="0">
                <a:solidFill>
                  <a:srgbClr val="004F50"/>
                </a:solidFill>
                <a:sym typeface="Helvetica Light"/>
              </a:rPr>
              <a:t>Einde casus fysiologisch domein </a:t>
            </a:r>
          </a:p>
        </p:txBody>
      </p:sp>
    </p:spTree>
    <p:extLst>
      <p:ext uri="{BB962C8B-B14F-4D97-AF65-F5344CB8AC3E}">
        <p14:creationId xmlns:p14="http://schemas.microsoft.com/office/powerpoint/2010/main" val="3213331298"/>
      </p:ext>
    </p:extLst>
  </p:cSld>
  <p:clrMapOvr>
    <a:masterClrMapping/>
  </p:clrMapOvr>
  <p:transition spd="med" advClick="0"/>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44" name="Schermafbeelding 2015-05-18 om 11.31.55.png"/>
          <p:cNvPicPr/>
          <p:nvPr/>
        </p:nvPicPr>
        <p:blipFill>
          <a:blip r:embed="rId2"/>
          <a:stretch>
            <a:fillRect/>
          </a:stretch>
        </p:blipFill>
        <p:spPr>
          <a:xfrm>
            <a:off x="201908" y="-5964"/>
            <a:ext cx="1440099" cy="794743"/>
          </a:xfrm>
          <a:prstGeom prst="rect">
            <a:avLst/>
          </a:prstGeom>
          <a:ln w="12700">
            <a:miter lim="400000"/>
          </a:ln>
        </p:spPr>
      </p:pic>
      <p:sp>
        <p:nvSpPr>
          <p:cNvPr id="45" name="Shape 45"/>
          <p:cNvSpPr/>
          <p:nvPr/>
        </p:nvSpPr>
        <p:spPr>
          <a:xfrm flipH="1" flipV="1">
            <a:off x="6822" y="858555"/>
            <a:ext cx="9262737" cy="1"/>
          </a:xfrm>
          <a:prstGeom prst="line">
            <a:avLst/>
          </a:prstGeom>
          <a:ln w="12700">
            <a:solidFill>
              <a:srgbClr val="FFFFFF"/>
            </a:solidFill>
            <a:miter lim="400000"/>
          </a:ln>
        </p:spPr>
        <p:txBody>
          <a:bodyPr lIns="0" tIns="0" rIns="0" bIns="0" anchor="ctr"/>
          <a:lstStyle/>
          <a:p>
            <a:pPr algn="ctr" defTabSz="410740">
              <a:defRPr sz="2400"/>
            </a:pPr>
            <a:endParaRPr sz="1687" kern="0" dirty="0">
              <a:solidFill>
                <a:sysClr val="windowText" lastClr="000000"/>
              </a:solidFill>
              <a:sym typeface="Helvetica Light"/>
            </a:endParaRPr>
          </a:p>
        </p:txBody>
      </p:sp>
      <p:sp>
        <p:nvSpPr>
          <p:cNvPr id="46" name="Shape 46"/>
          <p:cNvSpPr/>
          <p:nvPr/>
        </p:nvSpPr>
        <p:spPr>
          <a:xfrm>
            <a:off x="1850419" y="1021354"/>
            <a:ext cx="6552068" cy="4144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defTabSz="410740"/>
            <a:r>
              <a:rPr lang="nl-NL" sz="1130" dirty="0">
                <a:solidFill>
                  <a:schemeClr val="tx1"/>
                </a:solidFill>
              </a:rPr>
              <a:t>Mevrouw van Putten is 82 jaar. Zij is gediagnosticeerd met de ziekte van Alzheimer en twee jaar geleden komen wonen in een huis voor kleinschalig wonen. </a:t>
            </a:r>
          </a:p>
          <a:p>
            <a:pPr defTabSz="410740"/>
            <a:endParaRPr lang="nl-NL" sz="1130" dirty="0">
              <a:solidFill>
                <a:schemeClr val="tx1"/>
              </a:solidFill>
            </a:endParaRPr>
          </a:p>
          <a:p>
            <a:pPr defTabSz="410740"/>
            <a:r>
              <a:rPr lang="nl-NL" sz="1130" dirty="0">
                <a:solidFill>
                  <a:schemeClr val="tx1"/>
                </a:solidFill>
              </a:rPr>
              <a:t>Omdat mevrouw van Putten altijd vroeg wakker is, is zij door Saskia als eerste begeleid bij wassen en aankleden en naar de woonkamer gebracht om te ontbijten. Na een half uur zijn ook meneer Smit en mevrouw </a:t>
            </a:r>
            <a:r>
              <a:rPr lang="nl-NL" sz="1130" dirty="0" err="1">
                <a:solidFill>
                  <a:schemeClr val="tx1"/>
                </a:solidFill>
              </a:rPr>
              <a:t>Herema</a:t>
            </a:r>
            <a:r>
              <a:rPr lang="nl-NL" sz="1130" dirty="0">
                <a:solidFill>
                  <a:schemeClr val="tx1"/>
                </a:solidFill>
              </a:rPr>
              <a:t> in de woonkamer om te ontbijten. </a:t>
            </a:r>
          </a:p>
          <a:p>
            <a:pPr defTabSz="410740"/>
            <a:endParaRPr lang="nl-NL" sz="1130" dirty="0">
              <a:solidFill>
                <a:schemeClr val="tx1"/>
              </a:solidFill>
            </a:endParaRPr>
          </a:p>
          <a:p>
            <a:pPr defTabSz="410740"/>
            <a:r>
              <a:rPr lang="nl-NL" sz="1130" dirty="0">
                <a:solidFill>
                  <a:schemeClr val="tx1"/>
                </a:solidFill>
              </a:rPr>
              <a:t>Terwijl Saskia een andere bewoner op haar slaapkamer begeleid met aankleden, hoort zij mevrouw van Putten roepen in de woonkamer. Ze laat agressief gedrag zien naar meneer Smit en mevrouw </a:t>
            </a:r>
            <a:r>
              <a:rPr lang="nl-NL" sz="1130" dirty="0" err="1">
                <a:solidFill>
                  <a:schemeClr val="tx1"/>
                </a:solidFill>
              </a:rPr>
              <a:t>Herema</a:t>
            </a:r>
            <a:r>
              <a:rPr lang="nl-NL" sz="1130" dirty="0">
                <a:solidFill>
                  <a:schemeClr val="tx1"/>
                </a:solidFill>
              </a:rPr>
              <a:t>. Mevrouw van Putten is heel boos dat meneer Smit en mevrouw </a:t>
            </a:r>
            <a:r>
              <a:rPr lang="nl-NL" sz="1130" dirty="0" err="1">
                <a:solidFill>
                  <a:schemeClr val="tx1"/>
                </a:solidFill>
              </a:rPr>
              <a:t>Herema</a:t>
            </a:r>
            <a:r>
              <a:rPr lang="nl-NL" sz="1130" dirty="0">
                <a:solidFill>
                  <a:schemeClr val="tx1"/>
                </a:solidFill>
              </a:rPr>
              <a:t> bij haar aan tafel zitten te ontbijten. Ze scheldt op hen en probeert meneer Smit weg te duwen. </a:t>
            </a:r>
          </a:p>
          <a:p>
            <a:pPr defTabSz="410740"/>
            <a:endParaRPr lang="nl-NL" sz="1130" dirty="0">
              <a:solidFill>
                <a:schemeClr val="tx1"/>
              </a:solidFill>
            </a:endParaRPr>
          </a:p>
          <a:p>
            <a:pPr defTabSz="410740"/>
            <a:r>
              <a:rPr lang="nl-NL" sz="1130" dirty="0">
                <a:solidFill>
                  <a:schemeClr val="tx1"/>
                </a:solidFill>
              </a:rPr>
              <a:t>Het valt Saskia op dat dit vaker gebeurt de laatste tijd. Op het eerste gezicht ondergaat meneer Smit de situatie gelaten. Mevrouw </a:t>
            </a:r>
            <a:r>
              <a:rPr lang="nl-NL" sz="1130" dirty="0" err="1">
                <a:solidFill>
                  <a:schemeClr val="tx1"/>
                </a:solidFill>
              </a:rPr>
              <a:t>Herema</a:t>
            </a:r>
            <a:r>
              <a:rPr lang="nl-NL" sz="1130" dirty="0">
                <a:solidFill>
                  <a:schemeClr val="tx1"/>
                </a:solidFill>
              </a:rPr>
              <a:t> roept en scheldt terug en is onrustig. Na een kwartier is iedereen weer door Saskia gekalmeerd.  </a:t>
            </a:r>
          </a:p>
          <a:p>
            <a:pPr defTabSz="410740"/>
            <a:r>
              <a:rPr lang="nl-NL" sz="1125" kern="0" dirty="0">
                <a:solidFill>
                  <a:schemeClr val="tx1"/>
                </a:solidFill>
              </a:rPr>
              <a:t> </a:t>
            </a:r>
          </a:p>
          <a:p>
            <a:pPr defTabSz="410740">
              <a:defRPr sz="1800">
                <a:solidFill>
                  <a:srgbClr val="000000"/>
                </a:solidFill>
              </a:defRPr>
            </a:pPr>
            <a:endParaRPr lang="nl-NL" sz="1265" kern="0" dirty="0"/>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endParaRPr lang="nl-NL" sz="1265" kern="0" dirty="0"/>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endParaRPr lang="nl-NL" sz="1265" kern="0" dirty="0"/>
          </a:p>
        </p:txBody>
      </p:sp>
      <p:sp>
        <p:nvSpPr>
          <p:cNvPr id="47" name="Shape 47"/>
          <p:cNvSpPr/>
          <p:nvPr/>
        </p:nvSpPr>
        <p:spPr>
          <a:xfrm>
            <a:off x="1857997" y="2048534"/>
            <a:ext cx="6552068"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sz="1265" kern="0" dirty="0"/>
          </a:p>
        </p:txBody>
      </p:sp>
      <p:sp>
        <p:nvSpPr>
          <p:cNvPr id="48" name="Shape 48"/>
          <p:cNvSpPr/>
          <p:nvPr/>
        </p:nvSpPr>
        <p:spPr>
          <a:xfrm>
            <a:off x="68400" y="2147303"/>
            <a:ext cx="1440099" cy="266804"/>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sz="1265" kern="0" dirty="0"/>
          </a:p>
        </p:txBody>
      </p:sp>
      <p:sp>
        <p:nvSpPr>
          <p:cNvPr id="54" name="Shape 54"/>
          <p:cNvSpPr/>
          <p:nvPr/>
        </p:nvSpPr>
        <p:spPr>
          <a:xfrm>
            <a:off x="1889685" y="3572579"/>
            <a:ext cx="494947" cy="40087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algn="ctr" defTabSz="410740">
              <a:defRPr sz="1800">
                <a:solidFill>
                  <a:srgbClr val="000000"/>
                </a:solidFill>
              </a:defRPr>
            </a:pPr>
            <a:endParaRPr sz="1265" kern="0" dirty="0"/>
          </a:p>
        </p:txBody>
      </p:sp>
      <p:sp>
        <p:nvSpPr>
          <p:cNvPr id="62" name="Shape 62"/>
          <p:cNvSpPr/>
          <p:nvPr/>
        </p:nvSpPr>
        <p:spPr>
          <a:xfrm>
            <a:off x="68400" y="2942403"/>
            <a:ext cx="1440099" cy="266804"/>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sz="1265" kern="0" dirty="0"/>
          </a:p>
        </p:txBody>
      </p:sp>
      <p:pic>
        <p:nvPicPr>
          <p:cNvPr id="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45423" y="4294441"/>
            <a:ext cx="1772072" cy="2413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asted-image.pdf"/>
          <p:cNvPicPr/>
          <p:nvPr/>
        </p:nvPicPr>
        <p:blipFill>
          <a:blip r:embed="rId4"/>
          <a:stretch>
            <a:fillRect/>
          </a:stretch>
        </p:blipFill>
        <p:spPr>
          <a:xfrm>
            <a:off x="3524004" y="3789858"/>
            <a:ext cx="788973" cy="2864427"/>
          </a:xfrm>
          <a:prstGeom prst="rect">
            <a:avLst/>
          </a:prstGeom>
          <a:ln w="12700">
            <a:miter lim="400000"/>
          </a:ln>
        </p:spPr>
      </p:pic>
      <p:sp>
        <p:nvSpPr>
          <p:cNvPr id="18" name="Shape 39">
            <a:hlinkClick r:id="" action="ppaction://hlinkshowjump?jump=nextslide"/>
          </p:cNvPr>
          <p:cNvSpPr/>
          <p:nvPr/>
        </p:nvSpPr>
        <p:spPr>
          <a:xfrm>
            <a:off x="7331150" y="6354780"/>
            <a:ext cx="1591547" cy="328045"/>
          </a:xfrm>
          <a:prstGeom prst="roundRect">
            <a:avLst>
              <a:gd name="adj" fmla="val 27025"/>
            </a:avLst>
          </a:prstGeom>
          <a:blipFill rotWithShape="1">
            <a:blip r:embed="rId5"/>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Volgende</a:t>
            </a:r>
            <a:endParaRPr sz="1687" kern="0" dirty="0">
              <a:solidFill>
                <a:srgbClr val="FFFFFF"/>
              </a:solidFill>
              <a:latin typeface="Avenir Next Condensed"/>
              <a:sym typeface="Helvetica Light"/>
            </a:endParaRPr>
          </a:p>
        </p:txBody>
      </p:sp>
      <p:sp>
        <p:nvSpPr>
          <p:cNvPr id="14" name="Shape 39">
            <a:hlinkClick r:id="" action="ppaction://hlinkshowjump?jump=previousslide"/>
          </p:cNvPr>
          <p:cNvSpPr/>
          <p:nvPr/>
        </p:nvSpPr>
        <p:spPr>
          <a:xfrm>
            <a:off x="201909" y="6354779"/>
            <a:ext cx="1591547" cy="328045"/>
          </a:xfrm>
          <a:prstGeom prst="roundRect">
            <a:avLst>
              <a:gd name="adj" fmla="val 27025"/>
            </a:avLst>
          </a:prstGeom>
          <a:blipFill rotWithShape="1">
            <a:blip r:embed="rId5"/>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Vorige</a:t>
            </a:r>
            <a:endParaRPr sz="1687" kern="0" dirty="0">
              <a:solidFill>
                <a:srgbClr val="FFFFFF"/>
              </a:solidFill>
              <a:latin typeface="Avenir Next Condensed"/>
              <a:sym typeface="Helvetica Light"/>
            </a:endParaRPr>
          </a:p>
        </p:txBody>
      </p:sp>
      <p:sp>
        <p:nvSpPr>
          <p:cNvPr id="17" name="Toelichting met afgeronde rechthoek 16"/>
          <p:cNvSpPr/>
          <p:nvPr/>
        </p:nvSpPr>
        <p:spPr>
          <a:xfrm>
            <a:off x="6368653" y="3666768"/>
            <a:ext cx="2025225" cy="945295"/>
          </a:xfrm>
          <a:prstGeom prst="wedgeRoundRectCallout">
            <a:avLst>
              <a:gd name="adj1" fmla="val -44685"/>
              <a:gd name="adj2" fmla="val 75683"/>
              <a:gd name="adj3" fmla="val 16667"/>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35719" tIns="35719" rIns="35719" bIns="35719" numCol="1" spcCol="38100" rtlCol="0" anchor="ctr">
            <a:spAutoFit/>
          </a:bodyPr>
          <a:lstStyle/>
          <a:p>
            <a:pPr defTabSz="410740">
              <a:spcBef>
                <a:spcPts val="1687"/>
              </a:spcBef>
              <a:spcAft>
                <a:spcPts val="1687"/>
              </a:spcAft>
              <a:defRPr sz="1800">
                <a:solidFill>
                  <a:srgbClr val="000000"/>
                </a:solidFill>
              </a:defRPr>
            </a:pPr>
            <a:r>
              <a:rPr lang="nl-NL" sz="1125" kern="0" dirty="0">
                <a:solidFill>
                  <a:srgbClr val="004F50"/>
                </a:solidFill>
                <a:latin typeface="ITC Syndor Com Book" panose="020B050404050A080204" pitchFamily="34" charset="0"/>
                <a:sym typeface="Helvetica Light"/>
              </a:rPr>
              <a:t>Wat moet die man hier bij mij aan tafel!</a:t>
            </a:r>
          </a:p>
        </p:txBody>
      </p:sp>
      <p:pic>
        <p:nvPicPr>
          <p:cNvPr id="20" name="pasted-image.pdf"/>
          <p:cNvPicPr/>
          <p:nvPr/>
        </p:nvPicPr>
        <p:blipFill>
          <a:blip r:embed="rId6"/>
          <a:stretch>
            <a:fillRect/>
          </a:stretch>
        </p:blipFill>
        <p:spPr>
          <a:xfrm>
            <a:off x="7964694" y="36749"/>
            <a:ext cx="1012172" cy="782148"/>
          </a:xfrm>
          <a:prstGeom prst="rect">
            <a:avLst/>
          </a:prstGeom>
          <a:ln w="12700">
            <a:miter lim="400000"/>
          </a:ln>
        </p:spPr>
      </p:pic>
      <p:sp>
        <p:nvSpPr>
          <p:cNvPr id="22" name="Rechthoek 21"/>
          <p:cNvSpPr/>
          <p:nvPr/>
        </p:nvSpPr>
        <p:spPr>
          <a:xfrm>
            <a:off x="1711022" y="238470"/>
            <a:ext cx="5949449" cy="406137"/>
          </a:xfrm>
          <a:prstGeom prst="rect">
            <a:avLst/>
          </a:prstGeom>
        </p:spPr>
        <p:txBody>
          <a:bodyPr wrap="square">
            <a:spAutoFit/>
          </a:bodyPr>
          <a:lstStyle/>
          <a:p>
            <a:pPr algn="ctr" defTabSz="410740">
              <a:defRPr sz="1800">
                <a:solidFill>
                  <a:srgbClr val="000000"/>
                </a:solidFill>
              </a:defRPr>
            </a:pPr>
            <a:r>
              <a:rPr lang="nl-NL" sz="2039" kern="0" dirty="0">
                <a:solidFill>
                  <a:srgbClr val="004F50"/>
                </a:solidFill>
                <a:sym typeface="Helvetica Light"/>
              </a:rPr>
              <a:t>Kennis maken met mevrouw van Putten</a:t>
            </a:r>
          </a:p>
        </p:txBody>
      </p:sp>
      <p:pic>
        <p:nvPicPr>
          <p:cNvPr id="23" name="Picture 2" descr="G:\Mijn afbeeldingen\FINAL cirkel stappen\Dia1.GIF"/>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6457" r="32910"/>
          <a:stretch/>
        </p:blipFill>
        <p:spPr bwMode="auto">
          <a:xfrm>
            <a:off x="68402" y="907097"/>
            <a:ext cx="974579" cy="1205508"/>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4792013"/>
      </p:ext>
    </p:extLst>
  </p:cSld>
  <p:clrMapOvr>
    <a:masterClrMapping/>
  </p:clrMapOvr>
  <p:transition spd="med" advClick="0"/>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28" name="Picture 3" descr="G:\Mijn afbeeldingen\FINAL cirkel stappen\Dia2.GI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473" r="25039"/>
          <a:stretch/>
        </p:blipFill>
        <p:spPr bwMode="auto">
          <a:xfrm>
            <a:off x="36503" y="907097"/>
            <a:ext cx="1132992" cy="1205508"/>
          </a:xfrm>
          <a:prstGeom prst="rect">
            <a:avLst/>
          </a:prstGeom>
          <a:noFill/>
          <a:extLst>
            <a:ext uri="{909E8E84-426E-40DD-AFC4-6F175D3DCCD1}">
              <a14:hiddenFill xmlns:a14="http://schemas.microsoft.com/office/drawing/2010/main">
                <a:solidFill>
                  <a:srgbClr val="FFFFFF"/>
                </a:solidFill>
              </a14:hiddenFill>
            </a:ext>
          </a:extLst>
        </p:spPr>
      </p:pic>
      <p:pic>
        <p:nvPicPr>
          <p:cNvPr id="44" name="Schermafbeelding 2015-05-18 om 11.31.55.png"/>
          <p:cNvPicPr/>
          <p:nvPr/>
        </p:nvPicPr>
        <p:blipFill>
          <a:blip r:embed="rId3"/>
          <a:stretch>
            <a:fillRect/>
          </a:stretch>
        </p:blipFill>
        <p:spPr>
          <a:xfrm>
            <a:off x="201908" y="-5964"/>
            <a:ext cx="1440099" cy="794743"/>
          </a:xfrm>
          <a:prstGeom prst="rect">
            <a:avLst/>
          </a:prstGeom>
          <a:ln w="12700">
            <a:miter lim="400000"/>
          </a:ln>
        </p:spPr>
      </p:pic>
      <p:sp>
        <p:nvSpPr>
          <p:cNvPr id="45" name="Shape 45"/>
          <p:cNvSpPr/>
          <p:nvPr/>
        </p:nvSpPr>
        <p:spPr>
          <a:xfrm flipH="1" flipV="1">
            <a:off x="6822" y="858555"/>
            <a:ext cx="9262737" cy="1"/>
          </a:xfrm>
          <a:prstGeom prst="line">
            <a:avLst/>
          </a:prstGeom>
          <a:ln w="12700">
            <a:solidFill>
              <a:srgbClr val="FFFFFF"/>
            </a:solidFill>
            <a:miter lim="400000"/>
          </a:ln>
        </p:spPr>
        <p:txBody>
          <a:bodyPr lIns="0" tIns="0" rIns="0" bIns="0" anchor="ctr"/>
          <a:lstStyle/>
          <a:p>
            <a:pPr algn="ctr" defTabSz="410740">
              <a:defRPr sz="2400"/>
            </a:pPr>
            <a:endParaRPr sz="1687" kern="0" dirty="0">
              <a:solidFill>
                <a:sysClr val="windowText" lastClr="000000"/>
              </a:solidFill>
              <a:sym typeface="Helvetica Light"/>
            </a:endParaRPr>
          </a:p>
        </p:txBody>
      </p:sp>
      <p:sp>
        <p:nvSpPr>
          <p:cNvPr id="49" name="Shape 49"/>
          <p:cNvSpPr/>
          <p:nvPr/>
        </p:nvSpPr>
        <p:spPr>
          <a:xfrm>
            <a:off x="1857376" y="339331"/>
            <a:ext cx="6829643" cy="4956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endParaRPr sz="1265" kern="0" dirty="0"/>
          </a:p>
        </p:txBody>
      </p:sp>
      <p:grpSp>
        <p:nvGrpSpPr>
          <p:cNvPr id="52" name="Group 52"/>
          <p:cNvGrpSpPr/>
          <p:nvPr/>
        </p:nvGrpSpPr>
        <p:grpSpPr>
          <a:xfrm>
            <a:off x="1889685" y="2843631"/>
            <a:ext cx="494947" cy="464344"/>
            <a:chOff x="0" y="0"/>
            <a:chExt cx="703922" cy="660400"/>
          </a:xfrm>
        </p:grpSpPr>
        <p:sp>
          <p:nvSpPr>
            <p:cNvPr id="50" name="Shape 50"/>
            <p:cNvSpPr/>
            <p:nvPr/>
          </p:nvSpPr>
          <p:spPr>
            <a:xfrm>
              <a:off x="0" y="0"/>
              <a:ext cx="703923" cy="660400"/>
            </a:xfrm>
            <a:prstGeom prst="roundRect">
              <a:avLst>
                <a:gd name="adj" fmla="val 19092"/>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endParaRPr sz="1687" kern="0" dirty="0">
                <a:solidFill>
                  <a:srgbClr val="FFFFFF"/>
                </a:solidFill>
                <a:sym typeface="Helvetica Light"/>
              </a:endParaRPr>
            </a:p>
          </p:txBody>
        </p:sp>
        <p:sp>
          <p:nvSpPr>
            <p:cNvPr id="51" name="Shape 51"/>
            <p:cNvSpPr/>
            <p:nvPr/>
          </p:nvSpPr>
          <p:spPr>
            <a:xfrm>
              <a:off x="0" y="33424"/>
              <a:ext cx="703922" cy="5645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algn="ctr" defTabSz="410740">
                <a:defRPr sz="1800">
                  <a:solidFill>
                    <a:srgbClr val="000000"/>
                  </a:solidFill>
                </a:defRPr>
              </a:pPr>
              <a:r>
                <a:rPr sz="1265" kern="0" dirty="0"/>
                <a:t>A</a:t>
              </a:r>
            </a:p>
          </p:txBody>
        </p:sp>
      </p:grpSp>
      <p:grpSp>
        <p:nvGrpSpPr>
          <p:cNvPr id="55" name="Group 55"/>
          <p:cNvGrpSpPr/>
          <p:nvPr/>
        </p:nvGrpSpPr>
        <p:grpSpPr>
          <a:xfrm>
            <a:off x="1889685" y="3549076"/>
            <a:ext cx="494947" cy="464344"/>
            <a:chOff x="0" y="0"/>
            <a:chExt cx="703922" cy="660400"/>
          </a:xfrm>
        </p:grpSpPr>
        <p:sp>
          <p:nvSpPr>
            <p:cNvPr id="53" name="Shape 53"/>
            <p:cNvSpPr/>
            <p:nvPr/>
          </p:nvSpPr>
          <p:spPr>
            <a:xfrm>
              <a:off x="0" y="0"/>
              <a:ext cx="703923" cy="660400"/>
            </a:xfrm>
            <a:prstGeom prst="roundRect">
              <a:avLst>
                <a:gd name="adj" fmla="val 19092"/>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endParaRPr sz="1687" kern="0" dirty="0">
                <a:solidFill>
                  <a:srgbClr val="FFFFFF"/>
                </a:solidFill>
                <a:sym typeface="Helvetica Light"/>
              </a:endParaRPr>
            </a:p>
          </p:txBody>
        </p:sp>
        <p:sp>
          <p:nvSpPr>
            <p:cNvPr id="54" name="Shape 54"/>
            <p:cNvSpPr/>
            <p:nvPr/>
          </p:nvSpPr>
          <p:spPr>
            <a:xfrm>
              <a:off x="0" y="33424"/>
              <a:ext cx="703922" cy="5701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algn="ctr" defTabSz="410740">
                <a:defRPr sz="1800">
                  <a:solidFill>
                    <a:srgbClr val="000000"/>
                  </a:solidFill>
                </a:defRPr>
              </a:pPr>
              <a:r>
                <a:rPr sz="1265" kern="0" dirty="0"/>
                <a:t>B</a:t>
              </a:r>
            </a:p>
          </p:txBody>
        </p:sp>
      </p:grpSp>
      <p:grpSp>
        <p:nvGrpSpPr>
          <p:cNvPr id="58" name="Group 58"/>
          <p:cNvGrpSpPr/>
          <p:nvPr/>
        </p:nvGrpSpPr>
        <p:grpSpPr>
          <a:xfrm>
            <a:off x="1889685" y="4257323"/>
            <a:ext cx="494947" cy="464344"/>
            <a:chOff x="0" y="0"/>
            <a:chExt cx="703922" cy="660400"/>
          </a:xfrm>
        </p:grpSpPr>
        <p:sp>
          <p:nvSpPr>
            <p:cNvPr id="56" name="Shape 56"/>
            <p:cNvSpPr/>
            <p:nvPr/>
          </p:nvSpPr>
          <p:spPr>
            <a:xfrm>
              <a:off x="0" y="0"/>
              <a:ext cx="703923" cy="660400"/>
            </a:xfrm>
            <a:prstGeom prst="roundRect">
              <a:avLst>
                <a:gd name="adj" fmla="val 19092"/>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endParaRPr sz="1687" kern="0" dirty="0">
                <a:solidFill>
                  <a:srgbClr val="FFFFFF"/>
                </a:solidFill>
                <a:sym typeface="Helvetica Light"/>
              </a:endParaRPr>
            </a:p>
          </p:txBody>
        </p:sp>
        <p:sp>
          <p:nvSpPr>
            <p:cNvPr id="57" name="Shape 57"/>
            <p:cNvSpPr/>
            <p:nvPr/>
          </p:nvSpPr>
          <p:spPr>
            <a:xfrm>
              <a:off x="0" y="33424"/>
              <a:ext cx="703922" cy="56825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algn="ctr" defTabSz="410740">
                <a:defRPr sz="1800">
                  <a:solidFill>
                    <a:srgbClr val="000000"/>
                  </a:solidFill>
                </a:defRPr>
              </a:pPr>
              <a:r>
                <a:rPr sz="1265" kern="0" dirty="0"/>
                <a:t>C</a:t>
              </a:r>
            </a:p>
          </p:txBody>
        </p:sp>
      </p:grpSp>
      <p:sp>
        <p:nvSpPr>
          <p:cNvPr id="59" name="Shape 59"/>
          <p:cNvSpPr/>
          <p:nvPr/>
        </p:nvSpPr>
        <p:spPr>
          <a:xfrm>
            <a:off x="2545585" y="2838811"/>
            <a:ext cx="5950465"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Geestelijke gezondheid, Verwaarlozing, Spiritualiteit</a:t>
            </a:r>
            <a:endParaRPr sz="1265" kern="0" dirty="0"/>
          </a:p>
        </p:txBody>
      </p:sp>
      <p:sp>
        <p:nvSpPr>
          <p:cNvPr id="60" name="Shape 60"/>
          <p:cNvSpPr/>
          <p:nvPr/>
        </p:nvSpPr>
        <p:spPr>
          <a:xfrm>
            <a:off x="2545585" y="3535327"/>
            <a:ext cx="5950465"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Geestelijke gezondheid, Verwaarlozing, Rolverandering</a:t>
            </a:r>
            <a:endParaRPr sz="1265" kern="0" dirty="0"/>
          </a:p>
        </p:txBody>
      </p:sp>
      <p:sp>
        <p:nvSpPr>
          <p:cNvPr id="61" name="Shape 61"/>
          <p:cNvSpPr/>
          <p:nvPr/>
        </p:nvSpPr>
        <p:spPr>
          <a:xfrm>
            <a:off x="2545585" y="4257326"/>
            <a:ext cx="5950465"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Rolverandering, Geestelijke gezondheid, Mantelzorg, Interpersoonlijke relaties</a:t>
            </a:r>
            <a:endParaRPr sz="1265" kern="0" dirty="0"/>
          </a:p>
        </p:txBody>
      </p:sp>
      <p:pic>
        <p:nvPicPr>
          <p:cNvPr id="22" name="Schermafbeelding 2015-05-18 om 18.44.28.png"/>
          <p:cNvPicPr/>
          <p:nvPr/>
        </p:nvPicPr>
        <p:blipFill>
          <a:blip r:embed="rId5"/>
          <a:stretch>
            <a:fillRect/>
          </a:stretch>
        </p:blipFill>
        <p:spPr>
          <a:xfrm>
            <a:off x="625868" y="2014511"/>
            <a:ext cx="8064205" cy="4191135"/>
          </a:xfrm>
          <a:prstGeom prst="rect">
            <a:avLst/>
          </a:prstGeom>
          <a:ln w="12700">
            <a:miter lim="400000"/>
          </a:ln>
        </p:spPr>
      </p:pic>
      <p:sp>
        <p:nvSpPr>
          <p:cNvPr id="24" name="Shape 39">
            <a:hlinkClick r:id="" action="ppaction://hlinkshowjump?jump=nextslide"/>
          </p:cNvPr>
          <p:cNvSpPr/>
          <p:nvPr/>
        </p:nvSpPr>
        <p:spPr>
          <a:xfrm>
            <a:off x="7331150" y="6354780"/>
            <a:ext cx="1591547" cy="328045"/>
          </a:xfrm>
          <a:prstGeom prst="roundRect">
            <a:avLst>
              <a:gd name="adj" fmla="val 27025"/>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Volgende</a:t>
            </a:r>
            <a:endParaRPr sz="1687" kern="0" dirty="0">
              <a:solidFill>
                <a:srgbClr val="FFFFFF"/>
              </a:solidFill>
              <a:latin typeface="Avenir Next Condensed"/>
              <a:sym typeface="Helvetica Light"/>
            </a:endParaRPr>
          </a:p>
        </p:txBody>
      </p:sp>
      <p:sp>
        <p:nvSpPr>
          <p:cNvPr id="23" name="Shape 39">
            <a:hlinkClick r:id="" action="ppaction://hlinkshowjump?jump=previousslide"/>
          </p:cNvPr>
          <p:cNvSpPr/>
          <p:nvPr/>
        </p:nvSpPr>
        <p:spPr>
          <a:xfrm>
            <a:off x="201909" y="6354779"/>
            <a:ext cx="1591547" cy="328045"/>
          </a:xfrm>
          <a:prstGeom prst="roundRect">
            <a:avLst>
              <a:gd name="adj" fmla="val 27025"/>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Vorige</a:t>
            </a:r>
            <a:endParaRPr sz="1687" kern="0" dirty="0">
              <a:solidFill>
                <a:srgbClr val="FFFFFF"/>
              </a:solidFill>
              <a:latin typeface="Avenir Next Condensed"/>
              <a:sym typeface="Helvetica Light"/>
            </a:endParaRPr>
          </a:p>
        </p:txBody>
      </p:sp>
      <p:pic>
        <p:nvPicPr>
          <p:cNvPr id="25" name="pasted-image.pdf"/>
          <p:cNvPicPr/>
          <p:nvPr/>
        </p:nvPicPr>
        <p:blipFill>
          <a:blip r:embed="rId6"/>
          <a:stretch>
            <a:fillRect/>
          </a:stretch>
        </p:blipFill>
        <p:spPr>
          <a:xfrm>
            <a:off x="7964694" y="36749"/>
            <a:ext cx="1012172" cy="782148"/>
          </a:xfrm>
          <a:prstGeom prst="rect">
            <a:avLst/>
          </a:prstGeom>
          <a:ln w="12700">
            <a:miter lim="400000"/>
          </a:ln>
        </p:spPr>
      </p:pic>
      <p:sp>
        <p:nvSpPr>
          <p:cNvPr id="26" name="Rechthoek 25"/>
          <p:cNvSpPr/>
          <p:nvPr/>
        </p:nvSpPr>
        <p:spPr>
          <a:xfrm>
            <a:off x="1857996" y="264970"/>
            <a:ext cx="5599951" cy="406137"/>
          </a:xfrm>
          <a:prstGeom prst="rect">
            <a:avLst/>
          </a:prstGeom>
        </p:spPr>
        <p:txBody>
          <a:bodyPr wrap="square">
            <a:spAutoFit/>
          </a:bodyPr>
          <a:lstStyle/>
          <a:p>
            <a:pPr algn="ctr" defTabSz="410740">
              <a:defRPr sz="1800">
                <a:solidFill>
                  <a:srgbClr val="000000"/>
                </a:solidFill>
              </a:defRPr>
            </a:pPr>
            <a:r>
              <a:rPr lang="nl-NL" sz="2039" kern="0" dirty="0">
                <a:solidFill>
                  <a:srgbClr val="004F50"/>
                </a:solidFill>
                <a:sym typeface="Helvetica Light"/>
              </a:rPr>
              <a:t>Welke aandachtsgebieden kies je?</a:t>
            </a:r>
          </a:p>
        </p:txBody>
      </p:sp>
      <p:sp>
        <p:nvSpPr>
          <p:cNvPr id="29" name="Tekstvak 28"/>
          <p:cNvSpPr txBox="1"/>
          <p:nvPr/>
        </p:nvSpPr>
        <p:spPr>
          <a:xfrm rot="365551">
            <a:off x="2158658" y="3490945"/>
            <a:ext cx="4492868" cy="4087997"/>
          </a:xfrm>
          <a:prstGeom prst="rect">
            <a:avLst/>
          </a:prstGeom>
          <a:solidFill>
            <a:schemeClr val="bg1"/>
          </a:solidFill>
          <a:ln w="57150" cap="flat">
            <a:solidFill>
              <a:srgbClr val="004F50"/>
            </a:solidFill>
            <a:miter lim="400000"/>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2" spcCol="38100" rtlCol="0" anchor="ctr">
            <a:spAutoFit/>
          </a:bodyPr>
          <a:lstStyle/>
          <a:p>
            <a:pPr marL="227798" lvl="1" defTabSz="410740" latinLnBrk="1" hangingPunct="0"/>
            <a:r>
              <a:rPr lang="nl-NL" sz="1200" b="1" kern="0" dirty="0">
                <a:solidFill>
                  <a:srgbClr val="FFFFFF">
                    <a:lumMod val="50000"/>
                  </a:srgbClr>
                </a:solidFill>
                <a:latin typeface="Avenir Next Condensed Demi Bold"/>
                <a:sym typeface="Helvetica Light"/>
              </a:rPr>
              <a:t>Fysiologisch Domein</a:t>
            </a:r>
          </a:p>
          <a:p>
            <a:pPr marL="227798" lvl="4" defTabSz="410740" latinLnBrk="1" hangingPunct="0"/>
            <a:r>
              <a:rPr lang="nl-NL" sz="1200" kern="0" dirty="0">
                <a:solidFill>
                  <a:srgbClr val="000000"/>
                </a:solidFill>
                <a:latin typeface="Avenir Next Condensed Demi Bold"/>
                <a:sym typeface="Helvetica Light"/>
              </a:rPr>
              <a:t>Ademhaling</a:t>
            </a:r>
          </a:p>
          <a:p>
            <a:pPr marL="227798" lvl="3" defTabSz="410740" latinLnBrk="1" hangingPunct="0"/>
            <a:r>
              <a:rPr lang="nl-NL" sz="1200" kern="0" dirty="0">
                <a:solidFill>
                  <a:srgbClr val="000000"/>
                </a:solidFill>
                <a:latin typeface="Avenir Next Condensed Demi Bold"/>
                <a:sym typeface="Helvetica Light"/>
              </a:rPr>
              <a:t>Besmettelijke/infectueuze </a:t>
            </a:r>
          </a:p>
          <a:p>
            <a:pPr marL="227798" lvl="3" defTabSz="410740" latinLnBrk="1" hangingPunct="0"/>
            <a:r>
              <a:rPr lang="nl-NL" sz="1200" kern="0" dirty="0">
                <a:solidFill>
                  <a:srgbClr val="000000"/>
                </a:solidFill>
                <a:latin typeface="Avenir Next Condensed Demi Bold"/>
                <a:sym typeface="Helvetica Light"/>
              </a:rPr>
              <a:t>conditie</a:t>
            </a:r>
          </a:p>
          <a:p>
            <a:pPr marL="227798" lvl="3" defTabSz="410740" latinLnBrk="1" hangingPunct="0"/>
            <a:r>
              <a:rPr lang="nl-NL" sz="1200" kern="0" dirty="0">
                <a:solidFill>
                  <a:srgbClr val="000000"/>
                </a:solidFill>
                <a:latin typeface="Avenir Next Condensed Demi Bold"/>
                <a:sym typeface="Helvetica Light"/>
              </a:rPr>
              <a:t>Bewustzijn</a:t>
            </a:r>
          </a:p>
          <a:p>
            <a:pPr marL="227798" lvl="3" defTabSz="410740" latinLnBrk="1" hangingPunct="0"/>
            <a:r>
              <a:rPr lang="nl-NL" sz="1200" kern="0" dirty="0">
                <a:solidFill>
                  <a:srgbClr val="000000"/>
                </a:solidFill>
                <a:latin typeface="Avenir Next Condensed Demi Bold"/>
                <a:sym typeface="Helvetica Light"/>
              </a:rPr>
              <a:t>Circulatie</a:t>
            </a:r>
          </a:p>
          <a:p>
            <a:pPr marL="227798" lvl="3" defTabSz="410740" latinLnBrk="1" hangingPunct="0"/>
            <a:r>
              <a:rPr lang="nl-NL" sz="1200" kern="0" dirty="0">
                <a:solidFill>
                  <a:srgbClr val="000000"/>
                </a:solidFill>
                <a:latin typeface="Avenir Next Condensed Demi Bold"/>
                <a:sym typeface="Helvetica Light"/>
              </a:rPr>
              <a:t>Cognitie</a:t>
            </a:r>
          </a:p>
          <a:p>
            <a:pPr marL="227798" lvl="3" defTabSz="410740" latinLnBrk="1" hangingPunct="0"/>
            <a:r>
              <a:rPr lang="nl-NL" sz="1200" kern="0" dirty="0">
                <a:solidFill>
                  <a:srgbClr val="000000"/>
                </a:solidFill>
                <a:latin typeface="Avenir Next Condensed Demi Bold"/>
                <a:sym typeface="Helvetica Light"/>
              </a:rPr>
              <a:t>Darmfunctie</a:t>
            </a:r>
          </a:p>
          <a:p>
            <a:pPr marL="227798" lvl="3" defTabSz="410740" latinLnBrk="1" hangingPunct="0"/>
            <a:r>
              <a:rPr lang="nl-NL" sz="1200" kern="0" dirty="0">
                <a:solidFill>
                  <a:srgbClr val="000000"/>
                </a:solidFill>
                <a:latin typeface="Avenir Next Condensed Demi Bold"/>
                <a:sym typeface="Helvetica Light"/>
              </a:rPr>
              <a:t>Gehoor</a:t>
            </a:r>
          </a:p>
          <a:p>
            <a:pPr marL="227798" lvl="3" defTabSz="410740" latinLnBrk="1" hangingPunct="0"/>
            <a:r>
              <a:rPr lang="nl-NL" sz="1200" kern="0" dirty="0">
                <a:solidFill>
                  <a:srgbClr val="000000"/>
                </a:solidFill>
                <a:latin typeface="Avenir Next Condensed Demi Bold"/>
                <a:sym typeface="Helvetica Light"/>
              </a:rPr>
              <a:t>Geslachtsorganen</a:t>
            </a:r>
          </a:p>
          <a:p>
            <a:pPr marL="227798" lvl="3" defTabSz="410740" latinLnBrk="1" hangingPunct="0"/>
            <a:r>
              <a:rPr lang="nl-NL" sz="1200" kern="0" dirty="0">
                <a:solidFill>
                  <a:srgbClr val="000000"/>
                </a:solidFill>
                <a:latin typeface="Avenir Next Condensed Demi Bold"/>
                <a:sym typeface="Helvetica Light"/>
              </a:rPr>
              <a:t>Huid</a:t>
            </a:r>
          </a:p>
          <a:p>
            <a:pPr marL="227798" lvl="3" defTabSz="410740" latinLnBrk="1" hangingPunct="0"/>
            <a:r>
              <a:rPr lang="nl-NL" sz="1200" kern="0" dirty="0">
                <a:solidFill>
                  <a:srgbClr val="000000"/>
                </a:solidFill>
                <a:latin typeface="Avenir Next Condensed Demi Bold"/>
                <a:sym typeface="Helvetica Light"/>
              </a:rPr>
              <a:t>Mondgezondheid</a:t>
            </a:r>
          </a:p>
          <a:p>
            <a:pPr marL="227798" lvl="3" defTabSz="410740" latinLnBrk="1" hangingPunct="0"/>
            <a:r>
              <a:rPr lang="nl-NL" sz="1200" kern="0" dirty="0">
                <a:solidFill>
                  <a:srgbClr val="000000"/>
                </a:solidFill>
                <a:latin typeface="Avenir Next Condensed Demi Bold"/>
                <a:sym typeface="Helvetica Light"/>
              </a:rPr>
              <a:t>Neuro/musculaire/</a:t>
            </a:r>
          </a:p>
          <a:p>
            <a:pPr marL="227798" lvl="3" defTabSz="410740" latinLnBrk="1" hangingPunct="0"/>
            <a:r>
              <a:rPr lang="nl-NL" sz="1200" kern="0" dirty="0">
                <a:solidFill>
                  <a:srgbClr val="000000"/>
                </a:solidFill>
                <a:latin typeface="Avenir Next Condensed Demi Bold"/>
                <a:sym typeface="Helvetica Light"/>
              </a:rPr>
              <a:t>skelet-functie</a:t>
            </a:r>
          </a:p>
          <a:p>
            <a:pPr marL="227798" lvl="3" defTabSz="410740" latinLnBrk="1" hangingPunct="0"/>
            <a:endParaRPr lang="nl-NL" sz="1200" kern="0" dirty="0">
              <a:solidFill>
                <a:srgbClr val="000000"/>
              </a:solidFill>
              <a:latin typeface="Avenir Next Condensed Demi Bold"/>
              <a:sym typeface="Helvetica Light"/>
            </a:endParaRPr>
          </a:p>
          <a:p>
            <a:pPr marL="227798" lvl="3" defTabSz="410740" latinLnBrk="1" hangingPunct="0"/>
            <a:endParaRPr lang="nl-NL" sz="1200" kern="0" dirty="0">
              <a:solidFill>
                <a:srgbClr val="000000"/>
              </a:solidFill>
              <a:latin typeface="Avenir Next Condensed Demi Bold"/>
              <a:sym typeface="Helvetica Light"/>
            </a:endParaRPr>
          </a:p>
          <a:p>
            <a:pPr marL="227798" lvl="3" defTabSz="410740" latinLnBrk="1" hangingPunct="0"/>
            <a:endParaRPr lang="nl-NL" sz="1200" kern="0" dirty="0">
              <a:solidFill>
                <a:srgbClr val="000000"/>
              </a:solidFill>
              <a:latin typeface="Avenir Next Condensed Demi Bold"/>
              <a:sym typeface="Helvetica Light"/>
            </a:endParaRPr>
          </a:p>
          <a:p>
            <a:pPr marL="227798" lvl="3" defTabSz="410740" latinLnBrk="1" hangingPunct="0"/>
            <a:endParaRPr lang="nl-NL" sz="1200" kern="0" dirty="0">
              <a:solidFill>
                <a:srgbClr val="000000"/>
              </a:solidFill>
              <a:latin typeface="Avenir Next Condensed Demi Bold"/>
              <a:sym typeface="Helvetica Light"/>
            </a:endParaRPr>
          </a:p>
          <a:p>
            <a:pPr marL="227798" lvl="3" defTabSz="410740" latinLnBrk="1" hangingPunct="0"/>
            <a:endParaRPr lang="nl-NL" sz="1200" kern="0" dirty="0">
              <a:solidFill>
                <a:srgbClr val="000000"/>
              </a:solidFill>
              <a:latin typeface="Avenir Next Condensed Demi Bold"/>
              <a:sym typeface="Helvetica Light"/>
            </a:endParaRPr>
          </a:p>
          <a:p>
            <a:pPr marL="227798" lvl="3" defTabSz="410740" latinLnBrk="1" hangingPunct="0"/>
            <a:endParaRPr lang="nl-NL" sz="1200" kern="0" dirty="0">
              <a:solidFill>
                <a:srgbClr val="000000"/>
              </a:solidFill>
              <a:latin typeface="Avenir Next Condensed Demi Bold"/>
              <a:sym typeface="Helvetica Light"/>
            </a:endParaRPr>
          </a:p>
          <a:p>
            <a:pPr marL="227798" lvl="3" defTabSz="410740" latinLnBrk="1" hangingPunct="0"/>
            <a:endParaRPr lang="nl-NL" sz="1200" kern="0" dirty="0">
              <a:solidFill>
                <a:srgbClr val="000000"/>
              </a:solidFill>
              <a:latin typeface="Avenir Next Condensed Demi Bold"/>
              <a:sym typeface="Helvetica Light"/>
            </a:endParaRPr>
          </a:p>
          <a:p>
            <a:pPr marL="227798" lvl="3" defTabSz="410740" latinLnBrk="1" hangingPunct="0"/>
            <a:r>
              <a:rPr lang="nl-NL" sz="1200" kern="0" dirty="0">
                <a:solidFill>
                  <a:srgbClr val="000000"/>
                </a:solidFill>
                <a:latin typeface="Avenir Next Condensed Demi Bold"/>
                <a:sym typeface="Helvetica Light"/>
              </a:rPr>
              <a:t>Pijn</a:t>
            </a:r>
          </a:p>
          <a:p>
            <a:pPr marL="227798" lvl="3" defTabSz="410740" latinLnBrk="1" hangingPunct="0"/>
            <a:r>
              <a:rPr lang="nl-NL" sz="1200" kern="0" dirty="0">
                <a:solidFill>
                  <a:srgbClr val="000000"/>
                </a:solidFill>
                <a:latin typeface="Avenir Next Condensed Demi Bold"/>
                <a:sym typeface="Helvetica Light"/>
              </a:rPr>
              <a:t>Postnataal</a:t>
            </a:r>
          </a:p>
          <a:p>
            <a:pPr marL="227798" lvl="3" defTabSz="410740" latinLnBrk="1" hangingPunct="0"/>
            <a:r>
              <a:rPr lang="nl-NL" sz="1200" kern="0" dirty="0">
                <a:solidFill>
                  <a:srgbClr val="000000"/>
                </a:solidFill>
                <a:latin typeface="Avenir Next Condensed Demi Bold"/>
                <a:sym typeface="Helvetica Light"/>
              </a:rPr>
              <a:t>Spijsvertering-</a:t>
            </a:r>
          </a:p>
          <a:p>
            <a:pPr marL="227798" lvl="3" defTabSz="410740" latinLnBrk="1" hangingPunct="0"/>
            <a:r>
              <a:rPr lang="nl-NL" sz="1200" kern="0" dirty="0">
                <a:solidFill>
                  <a:srgbClr val="000000"/>
                </a:solidFill>
                <a:latin typeface="Avenir Next Condensed Demi Bold"/>
                <a:sym typeface="Helvetica Light"/>
              </a:rPr>
              <a:t>vochthuishouding</a:t>
            </a:r>
          </a:p>
          <a:p>
            <a:pPr marL="227798" lvl="3" defTabSz="410740" latinLnBrk="1" hangingPunct="0"/>
            <a:r>
              <a:rPr lang="nl-NL" sz="1200" kern="0" dirty="0">
                <a:solidFill>
                  <a:srgbClr val="000000"/>
                </a:solidFill>
                <a:latin typeface="Avenir Next Condensed Demi Bold"/>
                <a:sym typeface="Helvetica Light"/>
              </a:rPr>
              <a:t>Spraak en taal</a:t>
            </a:r>
          </a:p>
          <a:p>
            <a:pPr marL="227798" lvl="3" defTabSz="410740" latinLnBrk="1" hangingPunct="0"/>
            <a:r>
              <a:rPr lang="nl-NL" sz="1200" kern="0" dirty="0">
                <a:solidFill>
                  <a:srgbClr val="000000"/>
                </a:solidFill>
                <a:latin typeface="Avenir Next Condensed Demi Bold"/>
                <a:sym typeface="Helvetica Light"/>
              </a:rPr>
              <a:t>Urineweg-functie</a:t>
            </a:r>
          </a:p>
          <a:p>
            <a:pPr marL="227798" lvl="3" defTabSz="410740" latinLnBrk="1" hangingPunct="0"/>
            <a:r>
              <a:rPr lang="nl-NL" sz="1200" kern="0" dirty="0">
                <a:solidFill>
                  <a:srgbClr val="000000"/>
                </a:solidFill>
                <a:latin typeface="Avenir Next Condensed Demi Bold"/>
                <a:sym typeface="Helvetica Light"/>
              </a:rPr>
              <a:t>Zicht</a:t>
            </a:r>
          </a:p>
          <a:p>
            <a:pPr marL="227798" lvl="3" defTabSz="410740" latinLnBrk="1" hangingPunct="0"/>
            <a:r>
              <a:rPr lang="nl-NL" sz="1200" kern="0" dirty="0">
                <a:solidFill>
                  <a:srgbClr val="000000"/>
                </a:solidFill>
                <a:latin typeface="Avenir Next Condensed Demi Bold"/>
                <a:sym typeface="Helvetica Light"/>
              </a:rPr>
              <a:t>Zwangerschap</a:t>
            </a:r>
            <a:endParaRPr lang="nl-NL" sz="1200" kern="0" dirty="0">
              <a:solidFill>
                <a:srgbClr val="000000"/>
              </a:solidFill>
              <a:sym typeface="Helvetica Light"/>
            </a:endParaRPr>
          </a:p>
        </p:txBody>
      </p:sp>
      <p:cxnSp>
        <p:nvCxnSpPr>
          <p:cNvPr id="3" name="Rechte verbindingslijn met pijl 2"/>
          <p:cNvCxnSpPr/>
          <p:nvPr/>
        </p:nvCxnSpPr>
        <p:spPr>
          <a:xfrm flipH="1">
            <a:off x="4065697" y="3065602"/>
            <a:ext cx="592277" cy="556287"/>
          </a:xfrm>
          <a:prstGeom prst="straightConnector1">
            <a:avLst/>
          </a:prstGeom>
          <a:noFill/>
          <a:ln w="25400" cap="flat">
            <a:solidFill>
              <a:schemeClr val="accent4"/>
            </a:solidFill>
            <a:prstDash val="solid"/>
            <a:miter lim="400000"/>
            <a:tailEnd type="arrow"/>
          </a:ln>
          <a:effectLst/>
        </p:spPr>
        <p:style>
          <a:lnRef idx="0">
            <a:scrgbClr r="0" g="0" b="0"/>
          </a:lnRef>
          <a:fillRef idx="0">
            <a:scrgbClr r="0" g="0" b="0"/>
          </a:fillRef>
          <a:effectRef idx="0">
            <a:scrgbClr r="0" g="0" b="0"/>
          </a:effectRef>
          <a:fontRef idx="none"/>
        </p:style>
      </p:cxnSp>
      <p:sp>
        <p:nvSpPr>
          <p:cNvPr id="27" name="Shape 46"/>
          <p:cNvSpPr/>
          <p:nvPr/>
        </p:nvSpPr>
        <p:spPr>
          <a:xfrm>
            <a:off x="1865743" y="930900"/>
            <a:ext cx="6552068" cy="584006"/>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r>
              <a:rPr lang="nl-NL" sz="1265" kern="0" dirty="0"/>
              <a:t>Om de zorgvraag te bepalen, begint Saskia met het in kaart brengen van het  </a:t>
            </a:r>
            <a:r>
              <a:rPr lang="nl-NL" sz="1265" b="1" kern="0" dirty="0"/>
              <a:t>fysiologisch domein. </a:t>
            </a:r>
            <a:r>
              <a:rPr lang="nl-NL" sz="1265" kern="0" dirty="0"/>
              <a:t>Welke aandachtsgebieden binnen dit domein vind jij van toepassing voor de situatie van mevrouw van Putten? </a:t>
            </a:r>
            <a:endParaRPr sz="1265" kern="0" dirty="0"/>
          </a:p>
        </p:txBody>
      </p:sp>
    </p:spTree>
    <p:extLst>
      <p:ext uri="{BB962C8B-B14F-4D97-AF65-F5344CB8AC3E}">
        <p14:creationId xmlns:p14="http://schemas.microsoft.com/office/powerpoint/2010/main" val="1513761651"/>
      </p:ext>
    </p:extLst>
  </p:cSld>
  <p:clrMapOvr>
    <a:masterClrMapping/>
  </p:clrMapOvr>
  <p:transition spd="med" advClick="0"/>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44" name="Schermafbeelding 2015-05-18 om 11.31.55.png"/>
          <p:cNvPicPr/>
          <p:nvPr/>
        </p:nvPicPr>
        <p:blipFill>
          <a:blip r:embed="rId2"/>
          <a:stretch>
            <a:fillRect/>
          </a:stretch>
        </p:blipFill>
        <p:spPr>
          <a:xfrm>
            <a:off x="201908" y="-5964"/>
            <a:ext cx="1440099" cy="794743"/>
          </a:xfrm>
          <a:prstGeom prst="rect">
            <a:avLst/>
          </a:prstGeom>
          <a:ln w="12700">
            <a:miter lim="400000"/>
          </a:ln>
        </p:spPr>
      </p:pic>
      <p:sp>
        <p:nvSpPr>
          <p:cNvPr id="45" name="Shape 45"/>
          <p:cNvSpPr/>
          <p:nvPr/>
        </p:nvSpPr>
        <p:spPr>
          <a:xfrm flipH="1" flipV="1">
            <a:off x="6822" y="858555"/>
            <a:ext cx="9262737" cy="1"/>
          </a:xfrm>
          <a:prstGeom prst="line">
            <a:avLst/>
          </a:prstGeom>
          <a:ln w="12700">
            <a:solidFill>
              <a:srgbClr val="FFFFFF"/>
            </a:solidFill>
            <a:miter lim="400000"/>
          </a:ln>
        </p:spPr>
        <p:txBody>
          <a:bodyPr lIns="0" tIns="0" rIns="0" bIns="0" anchor="ctr"/>
          <a:lstStyle/>
          <a:p>
            <a:pPr algn="ctr" defTabSz="410740">
              <a:defRPr sz="2400"/>
            </a:pPr>
            <a:endParaRPr sz="1687" kern="0" dirty="0">
              <a:solidFill>
                <a:sysClr val="windowText" lastClr="000000"/>
              </a:solidFill>
              <a:sym typeface="Helvetica Light"/>
            </a:endParaRPr>
          </a:p>
        </p:txBody>
      </p:sp>
      <p:sp>
        <p:nvSpPr>
          <p:cNvPr id="46" name="Shape 46"/>
          <p:cNvSpPr/>
          <p:nvPr/>
        </p:nvSpPr>
        <p:spPr>
          <a:xfrm>
            <a:off x="1857997" y="999295"/>
            <a:ext cx="6552068"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endParaRPr sz="1265" kern="0" dirty="0"/>
          </a:p>
        </p:txBody>
      </p:sp>
      <p:sp>
        <p:nvSpPr>
          <p:cNvPr id="49" name="Shape 49"/>
          <p:cNvSpPr/>
          <p:nvPr/>
        </p:nvSpPr>
        <p:spPr>
          <a:xfrm>
            <a:off x="1857376" y="339331"/>
            <a:ext cx="6829643" cy="4956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endParaRPr sz="1265" kern="0" dirty="0"/>
          </a:p>
        </p:txBody>
      </p:sp>
      <p:sp>
        <p:nvSpPr>
          <p:cNvPr id="51" name="Shape 51"/>
          <p:cNvSpPr/>
          <p:nvPr/>
        </p:nvSpPr>
        <p:spPr>
          <a:xfrm>
            <a:off x="1889685" y="2867132"/>
            <a:ext cx="494947" cy="3969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algn="ctr" defTabSz="410740">
              <a:defRPr sz="1800">
                <a:solidFill>
                  <a:srgbClr val="000000"/>
                </a:solidFill>
              </a:defRPr>
            </a:pPr>
            <a:endParaRPr sz="1265" kern="0" dirty="0"/>
          </a:p>
        </p:txBody>
      </p:sp>
      <p:sp>
        <p:nvSpPr>
          <p:cNvPr id="59" name="Shape 59"/>
          <p:cNvSpPr/>
          <p:nvPr/>
        </p:nvSpPr>
        <p:spPr>
          <a:xfrm>
            <a:off x="2545585" y="2838811"/>
            <a:ext cx="5950465"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Bewustzijn </a:t>
            </a:r>
            <a:endParaRPr sz="1265" kern="0" dirty="0"/>
          </a:p>
        </p:txBody>
      </p:sp>
      <p:sp>
        <p:nvSpPr>
          <p:cNvPr id="60" name="Shape 60"/>
          <p:cNvSpPr/>
          <p:nvPr/>
        </p:nvSpPr>
        <p:spPr>
          <a:xfrm>
            <a:off x="2545585" y="3535327"/>
            <a:ext cx="5950465"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Cognitie</a:t>
            </a:r>
            <a:endParaRPr sz="1265" kern="0" dirty="0"/>
          </a:p>
        </p:txBody>
      </p:sp>
      <p:sp>
        <p:nvSpPr>
          <p:cNvPr id="61" name="Shape 61"/>
          <p:cNvSpPr/>
          <p:nvPr/>
        </p:nvSpPr>
        <p:spPr>
          <a:xfrm>
            <a:off x="2545585" y="4257326"/>
            <a:ext cx="5950465"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Neuro/musculaire/skelet-functie</a:t>
            </a:r>
            <a:endParaRPr sz="1265" kern="0" dirty="0"/>
          </a:p>
        </p:txBody>
      </p:sp>
      <p:sp>
        <p:nvSpPr>
          <p:cNvPr id="28" name="Shape 39">
            <a:hlinkClick r:id="" action="ppaction://hlinkshowjump?jump=previousslide"/>
          </p:cNvPr>
          <p:cNvSpPr/>
          <p:nvPr/>
        </p:nvSpPr>
        <p:spPr>
          <a:xfrm>
            <a:off x="201909" y="6354779"/>
            <a:ext cx="1591547" cy="328045"/>
          </a:xfrm>
          <a:prstGeom prst="roundRect">
            <a:avLst>
              <a:gd name="adj" fmla="val 27025"/>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Vorige</a:t>
            </a:r>
            <a:endParaRPr sz="1687" kern="0" dirty="0">
              <a:solidFill>
                <a:srgbClr val="FFFFFF"/>
              </a:solidFill>
              <a:latin typeface="Avenir Next Condensed"/>
              <a:sym typeface="Helvetica Light"/>
            </a:endParaRPr>
          </a:p>
        </p:txBody>
      </p:sp>
      <p:sp>
        <p:nvSpPr>
          <p:cNvPr id="32" name="Shape 47"/>
          <p:cNvSpPr/>
          <p:nvPr/>
        </p:nvSpPr>
        <p:spPr>
          <a:xfrm>
            <a:off x="1889687" y="938990"/>
            <a:ext cx="6461295" cy="1362681"/>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lang="nl-NL" sz="1265" kern="0" dirty="0"/>
          </a:p>
          <a:p>
            <a:pPr defTabSz="410740">
              <a:defRPr sz="1800">
                <a:solidFill>
                  <a:srgbClr val="000000"/>
                </a:solidFill>
              </a:defRPr>
            </a:pPr>
            <a:r>
              <a:rPr lang="nl-NL" sz="1265" kern="0" dirty="0"/>
              <a:t>Saskia weet dat mevrouw van Putten is gediagnosticeerd met de ziekte van Alzheimer.  </a:t>
            </a:r>
          </a:p>
          <a:p>
            <a:pPr defTabSz="410740">
              <a:defRPr sz="1800">
                <a:solidFill>
                  <a:srgbClr val="000000"/>
                </a:solidFill>
              </a:defRPr>
            </a:pPr>
            <a:endParaRPr lang="nl-NL" sz="1265" kern="0" dirty="0"/>
          </a:p>
          <a:p>
            <a:pPr defTabSz="410740">
              <a:defRPr sz="1800">
                <a:solidFill>
                  <a:srgbClr val="000000"/>
                </a:solidFill>
              </a:defRPr>
            </a:pPr>
            <a:r>
              <a:rPr lang="nl-NL" sz="1265" kern="0" dirty="0"/>
              <a:t>Welke aandachtsgebieden uit het fysiologisch domein selecteer jij voor mevrouw van Putten?</a:t>
            </a:r>
          </a:p>
          <a:p>
            <a:pPr defTabSz="410740">
              <a:defRPr sz="1800">
                <a:solidFill>
                  <a:srgbClr val="000000"/>
                </a:solidFill>
              </a:defRPr>
            </a:pPr>
            <a:endParaRPr lang="nl-NL" sz="1265" kern="0" dirty="0"/>
          </a:p>
          <a:p>
            <a:pPr defTabSz="410740">
              <a:defRPr sz="1800">
                <a:solidFill>
                  <a:srgbClr val="000000"/>
                </a:solidFill>
              </a:defRPr>
            </a:pPr>
            <a:r>
              <a:rPr lang="nl-NL" sz="1265" kern="0" dirty="0"/>
              <a:t>MAAK JE KEUZE: </a:t>
            </a:r>
          </a:p>
        </p:txBody>
      </p:sp>
      <p:sp>
        <p:nvSpPr>
          <p:cNvPr id="33" name="Shape 50">
            <a:hlinkClick r:id="" action="ppaction://hlinkshowjump?jump=nextslide"/>
          </p:cNvPr>
          <p:cNvSpPr/>
          <p:nvPr/>
        </p:nvSpPr>
        <p:spPr>
          <a:xfrm>
            <a:off x="1889686" y="2843631"/>
            <a:ext cx="494947" cy="464344"/>
          </a:xfrm>
          <a:prstGeom prst="roundRect">
            <a:avLst>
              <a:gd name="adj" fmla="val 19092"/>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A</a:t>
            </a:r>
            <a:endParaRPr sz="2180" kern="0" dirty="0">
              <a:solidFill>
                <a:srgbClr val="FFFFFF"/>
              </a:solidFill>
              <a:latin typeface="Avenir Next Condensed"/>
              <a:sym typeface="Helvetica Light"/>
            </a:endParaRPr>
          </a:p>
        </p:txBody>
      </p:sp>
      <p:sp>
        <p:nvSpPr>
          <p:cNvPr id="34" name="Shape 50">
            <a:hlinkClick r:id="rId4" action="ppaction://hlinksldjump"/>
          </p:cNvPr>
          <p:cNvSpPr/>
          <p:nvPr/>
        </p:nvSpPr>
        <p:spPr>
          <a:xfrm>
            <a:off x="1889686" y="3564235"/>
            <a:ext cx="494947" cy="464344"/>
          </a:xfrm>
          <a:prstGeom prst="roundRect">
            <a:avLst>
              <a:gd name="adj" fmla="val 19092"/>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B</a:t>
            </a:r>
            <a:endParaRPr sz="2180" kern="0" dirty="0">
              <a:solidFill>
                <a:srgbClr val="FFFFFF"/>
              </a:solidFill>
              <a:latin typeface="Avenir Next Condensed"/>
              <a:sym typeface="Helvetica Light"/>
            </a:endParaRPr>
          </a:p>
        </p:txBody>
      </p:sp>
      <p:sp>
        <p:nvSpPr>
          <p:cNvPr id="35" name="Shape 50">
            <a:hlinkClick r:id="" action="ppaction://hlinkshowjump?jump=nextslide"/>
          </p:cNvPr>
          <p:cNvSpPr/>
          <p:nvPr/>
        </p:nvSpPr>
        <p:spPr>
          <a:xfrm>
            <a:off x="1889686" y="4284837"/>
            <a:ext cx="494947" cy="464344"/>
          </a:xfrm>
          <a:prstGeom prst="roundRect">
            <a:avLst>
              <a:gd name="adj" fmla="val 19092"/>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C</a:t>
            </a:r>
            <a:endParaRPr sz="2180" kern="0" dirty="0">
              <a:solidFill>
                <a:srgbClr val="FFFFFF"/>
              </a:solidFill>
              <a:latin typeface="Avenir Next Condensed"/>
              <a:sym typeface="Helvetica Light"/>
            </a:endParaRPr>
          </a:p>
        </p:txBody>
      </p:sp>
      <p:pic>
        <p:nvPicPr>
          <p:cNvPr id="18" name="pasted-image.pdf"/>
          <p:cNvPicPr/>
          <p:nvPr/>
        </p:nvPicPr>
        <p:blipFill>
          <a:blip r:embed="rId5"/>
          <a:stretch>
            <a:fillRect/>
          </a:stretch>
        </p:blipFill>
        <p:spPr>
          <a:xfrm>
            <a:off x="7964694" y="36749"/>
            <a:ext cx="1012172" cy="782148"/>
          </a:xfrm>
          <a:prstGeom prst="rect">
            <a:avLst/>
          </a:prstGeom>
          <a:ln w="12700">
            <a:miter lim="400000"/>
          </a:ln>
        </p:spPr>
      </p:pic>
      <p:sp>
        <p:nvSpPr>
          <p:cNvPr id="19" name="Rechthoek 18"/>
          <p:cNvSpPr/>
          <p:nvPr/>
        </p:nvSpPr>
        <p:spPr>
          <a:xfrm>
            <a:off x="1857996" y="264970"/>
            <a:ext cx="5599951" cy="406137"/>
          </a:xfrm>
          <a:prstGeom prst="rect">
            <a:avLst/>
          </a:prstGeom>
        </p:spPr>
        <p:txBody>
          <a:bodyPr wrap="square">
            <a:spAutoFit/>
          </a:bodyPr>
          <a:lstStyle/>
          <a:p>
            <a:pPr algn="ctr" defTabSz="410740">
              <a:defRPr sz="1800">
                <a:solidFill>
                  <a:srgbClr val="000000"/>
                </a:solidFill>
              </a:defRPr>
            </a:pPr>
            <a:r>
              <a:rPr lang="nl-NL" sz="2039" kern="0" dirty="0">
                <a:solidFill>
                  <a:srgbClr val="004F50"/>
                </a:solidFill>
                <a:sym typeface="Helvetica Light"/>
              </a:rPr>
              <a:t>Vraag 1 (van 5)</a:t>
            </a:r>
          </a:p>
        </p:txBody>
      </p:sp>
      <p:pic>
        <p:nvPicPr>
          <p:cNvPr id="20" name="Picture 3" descr="G:\Mijn afbeeldingen\FINAL cirkel stappen\Dia2.GIF"/>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4473" r="25039"/>
          <a:stretch/>
        </p:blipFill>
        <p:spPr bwMode="auto">
          <a:xfrm>
            <a:off x="36503" y="907097"/>
            <a:ext cx="1132992" cy="1205508"/>
          </a:xfrm>
          <a:prstGeom prst="rect">
            <a:avLst/>
          </a:prstGeom>
          <a:noFill/>
          <a:extLst>
            <a:ext uri="{909E8E84-426E-40DD-AFC4-6F175D3DCCD1}">
              <a14:hiddenFill xmlns:a14="http://schemas.microsoft.com/office/drawing/2010/main">
                <a:solidFill>
                  <a:srgbClr val="FFFFFF"/>
                </a:solidFill>
              </a14:hiddenFill>
            </a:ext>
          </a:extLst>
        </p:spPr>
      </p:pic>
      <p:pic>
        <p:nvPicPr>
          <p:cNvPr id="22" name="pasted-image.pdf"/>
          <p:cNvPicPr>
            <a:picLocks noChangeAspect="1"/>
          </p:cNvPicPr>
          <p:nvPr/>
        </p:nvPicPr>
        <p:blipFill>
          <a:blip r:embed="rId7"/>
          <a:stretch>
            <a:fillRect/>
          </a:stretch>
        </p:blipFill>
        <p:spPr>
          <a:xfrm>
            <a:off x="7727142" y="2273763"/>
            <a:ext cx="692787" cy="2674159"/>
          </a:xfrm>
          <a:prstGeom prst="rect">
            <a:avLst/>
          </a:prstGeom>
          <a:ln w="12700">
            <a:miter lim="400000"/>
          </a:ln>
        </p:spPr>
      </p:pic>
    </p:spTree>
    <p:extLst>
      <p:ext uri="{BB962C8B-B14F-4D97-AF65-F5344CB8AC3E}">
        <p14:creationId xmlns:p14="http://schemas.microsoft.com/office/powerpoint/2010/main" val="447173925"/>
      </p:ext>
    </p:extLst>
  </p:cSld>
  <p:clrMapOvr>
    <a:masterClrMapping/>
  </p:clrMapOvr>
  <p:transition spd="med" advClick="0"/>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sp>
        <p:nvSpPr>
          <p:cNvPr id="35" name="Shape 50"/>
          <p:cNvSpPr/>
          <p:nvPr/>
        </p:nvSpPr>
        <p:spPr>
          <a:xfrm>
            <a:off x="1889686" y="2843631"/>
            <a:ext cx="494947" cy="464344"/>
          </a:xfrm>
          <a:prstGeom prst="roundRect">
            <a:avLst>
              <a:gd name="adj" fmla="val 19092"/>
            </a:avLst>
          </a:prstGeom>
          <a:blipFill rotWithShape="1">
            <a:blip r:embed="rId2"/>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A</a:t>
            </a:r>
            <a:endParaRPr sz="2180" kern="0" dirty="0">
              <a:solidFill>
                <a:srgbClr val="FFFFFF"/>
              </a:solidFill>
              <a:latin typeface="Avenir Next Condensed"/>
              <a:sym typeface="Helvetica Light"/>
            </a:endParaRPr>
          </a:p>
        </p:txBody>
      </p:sp>
      <p:sp>
        <p:nvSpPr>
          <p:cNvPr id="36" name="Shape 50"/>
          <p:cNvSpPr/>
          <p:nvPr/>
        </p:nvSpPr>
        <p:spPr>
          <a:xfrm>
            <a:off x="1889686" y="3564235"/>
            <a:ext cx="494947" cy="464344"/>
          </a:xfrm>
          <a:prstGeom prst="roundRect">
            <a:avLst>
              <a:gd name="adj" fmla="val 19092"/>
            </a:avLst>
          </a:prstGeom>
          <a:blipFill rotWithShape="1">
            <a:blip r:embed="rId2"/>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B</a:t>
            </a:r>
            <a:endParaRPr sz="2180" kern="0" dirty="0">
              <a:solidFill>
                <a:srgbClr val="FFFFFF"/>
              </a:solidFill>
              <a:latin typeface="Avenir Next Condensed"/>
              <a:sym typeface="Helvetica Light"/>
            </a:endParaRPr>
          </a:p>
        </p:txBody>
      </p:sp>
      <p:sp>
        <p:nvSpPr>
          <p:cNvPr id="37" name="Shape 50"/>
          <p:cNvSpPr/>
          <p:nvPr/>
        </p:nvSpPr>
        <p:spPr>
          <a:xfrm>
            <a:off x="1889686" y="4284837"/>
            <a:ext cx="494947" cy="464344"/>
          </a:xfrm>
          <a:prstGeom prst="roundRect">
            <a:avLst>
              <a:gd name="adj" fmla="val 19092"/>
            </a:avLst>
          </a:prstGeom>
          <a:blipFill rotWithShape="1">
            <a:blip r:embed="rId2"/>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2180" kern="0" dirty="0">
                <a:solidFill>
                  <a:srgbClr val="FFFFFF"/>
                </a:solidFill>
                <a:latin typeface="Avenir Next Condensed"/>
                <a:sym typeface="Helvetica Light"/>
              </a:rPr>
              <a:t>C</a:t>
            </a:r>
            <a:endParaRPr sz="2180" kern="0" dirty="0">
              <a:solidFill>
                <a:srgbClr val="FFFFFF"/>
              </a:solidFill>
              <a:latin typeface="Avenir Next Condensed"/>
              <a:sym typeface="Helvetica Light"/>
            </a:endParaRPr>
          </a:p>
        </p:txBody>
      </p:sp>
      <p:sp>
        <p:nvSpPr>
          <p:cNvPr id="38" name="Rechthoek 37"/>
          <p:cNvSpPr/>
          <p:nvPr/>
        </p:nvSpPr>
        <p:spPr>
          <a:xfrm>
            <a:off x="1857379" y="2907514"/>
            <a:ext cx="527255" cy="331758"/>
          </a:xfrm>
          <a:prstGeom prst="rect">
            <a:avLst/>
          </a:prstGeom>
          <a:no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40" latinLnBrk="1" hangingPunct="0"/>
            <a:endParaRPr lang="nl-NL" sz="1687" kern="0">
              <a:solidFill>
                <a:srgbClr val="FFFFFF"/>
              </a:solidFill>
              <a:sym typeface="Helvetica Light"/>
            </a:endParaRPr>
          </a:p>
        </p:txBody>
      </p:sp>
      <p:sp>
        <p:nvSpPr>
          <p:cNvPr id="39" name="Rechthoek 38"/>
          <p:cNvSpPr/>
          <p:nvPr/>
        </p:nvSpPr>
        <p:spPr>
          <a:xfrm>
            <a:off x="1889686" y="4351130"/>
            <a:ext cx="494947" cy="331758"/>
          </a:xfrm>
          <a:prstGeom prst="rect">
            <a:avLst/>
          </a:prstGeom>
          <a:no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40" latinLnBrk="1" hangingPunct="0"/>
            <a:endParaRPr lang="nl-NL" sz="1687" kern="0">
              <a:solidFill>
                <a:srgbClr val="FFFFFF"/>
              </a:solidFill>
              <a:sym typeface="Helvetica Light"/>
            </a:endParaRPr>
          </a:p>
        </p:txBody>
      </p:sp>
      <p:pic>
        <p:nvPicPr>
          <p:cNvPr id="65" name="Schermafbeelding 2015-05-18 om 11.31.55.png"/>
          <p:cNvPicPr/>
          <p:nvPr/>
        </p:nvPicPr>
        <p:blipFill>
          <a:blip r:embed="rId3"/>
          <a:stretch>
            <a:fillRect/>
          </a:stretch>
        </p:blipFill>
        <p:spPr>
          <a:xfrm>
            <a:off x="201908" y="-5964"/>
            <a:ext cx="1440099" cy="794743"/>
          </a:xfrm>
          <a:prstGeom prst="rect">
            <a:avLst/>
          </a:prstGeom>
          <a:ln w="12700">
            <a:miter lim="400000"/>
          </a:ln>
        </p:spPr>
      </p:pic>
      <p:sp>
        <p:nvSpPr>
          <p:cNvPr id="66" name="Shape 66"/>
          <p:cNvSpPr/>
          <p:nvPr/>
        </p:nvSpPr>
        <p:spPr>
          <a:xfrm flipH="1" flipV="1">
            <a:off x="6822" y="858555"/>
            <a:ext cx="9262737" cy="1"/>
          </a:xfrm>
          <a:prstGeom prst="line">
            <a:avLst/>
          </a:prstGeom>
          <a:ln w="12700">
            <a:solidFill>
              <a:srgbClr val="FFFFFF"/>
            </a:solidFill>
            <a:miter lim="400000"/>
          </a:ln>
        </p:spPr>
        <p:txBody>
          <a:bodyPr lIns="0" tIns="0" rIns="0" bIns="0" anchor="ctr"/>
          <a:lstStyle/>
          <a:p>
            <a:pPr algn="ctr" defTabSz="410740">
              <a:defRPr sz="2400"/>
            </a:pPr>
            <a:endParaRPr sz="1687" kern="0" dirty="0">
              <a:solidFill>
                <a:sysClr val="windowText" lastClr="000000"/>
              </a:solidFill>
              <a:sym typeface="Helvetica Light"/>
            </a:endParaRPr>
          </a:p>
        </p:txBody>
      </p:sp>
      <p:sp>
        <p:nvSpPr>
          <p:cNvPr id="67" name="Shape 67"/>
          <p:cNvSpPr/>
          <p:nvPr/>
        </p:nvSpPr>
        <p:spPr>
          <a:xfrm>
            <a:off x="1857997" y="999295"/>
            <a:ext cx="6552068"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endParaRPr sz="1265" kern="0" dirty="0"/>
          </a:p>
        </p:txBody>
      </p:sp>
      <p:sp>
        <p:nvSpPr>
          <p:cNvPr id="70" name="Shape 70"/>
          <p:cNvSpPr/>
          <p:nvPr/>
        </p:nvSpPr>
        <p:spPr>
          <a:xfrm>
            <a:off x="1857376" y="339331"/>
            <a:ext cx="6829643" cy="4956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endParaRPr sz="1265" kern="0" dirty="0"/>
          </a:p>
        </p:txBody>
      </p:sp>
      <p:sp>
        <p:nvSpPr>
          <p:cNvPr id="85" name="Shape 85"/>
          <p:cNvSpPr/>
          <p:nvPr/>
        </p:nvSpPr>
        <p:spPr>
          <a:xfrm>
            <a:off x="-266338" y="5210669"/>
            <a:ext cx="9676679" cy="1730483"/>
          </a:xfrm>
          <a:prstGeom prst="rect">
            <a:avLst/>
          </a:prstGeom>
          <a:solidFill>
            <a:srgbClr val="FFFFFF">
              <a:alpha val="25611"/>
            </a:srgbClr>
          </a:solidFill>
          <a:ln w="12700">
            <a:miter lim="400000"/>
          </a:ln>
        </p:spPr>
        <p:txBody>
          <a:bodyPr lIns="0" tIns="0" rIns="0" bIns="0" anchor="ctr"/>
          <a:lstStyle/>
          <a:p>
            <a:pPr algn="ctr" defTabSz="410740">
              <a:defRPr sz="2400"/>
            </a:pPr>
            <a:endParaRPr sz="1687" kern="0" dirty="0">
              <a:solidFill>
                <a:sysClr val="windowText" lastClr="000000"/>
              </a:solidFill>
              <a:sym typeface="Helvetica Light"/>
            </a:endParaRPr>
          </a:p>
        </p:txBody>
      </p:sp>
      <p:sp>
        <p:nvSpPr>
          <p:cNvPr id="87" name="Shape 87"/>
          <p:cNvSpPr/>
          <p:nvPr/>
        </p:nvSpPr>
        <p:spPr>
          <a:xfrm>
            <a:off x="68400" y="5398067"/>
            <a:ext cx="1440099" cy="266804"/>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r>
              <a:rPr sz="1265" kern="0" dirty="0"/>
              <a:t>FEEDBACK:</a:t>
            </a:r>
          </a:p>
        </p:txBody>
      </p:sp>
      <p:sp>
        <p:nvSpPr>
          <p:cNvPr id="33" name="Shape 39">
            <a:hlinkClick r:id="" action="ppaction://hlinkshowjump?jump=nextslide"/>
          </p:cNvPr>
          <p:cNvSpPr/>
          <p:nvPr/>
        </p:nvSpPr>
        <p:spPr>
          <a:xfrm>
            <a:off x="7331150" y="6354780"/>
            <a:ext cx="1591547" cy="328045"/>
          </a:xfrm>
          <a:prstGeom prst="roundRect">
            <a:avLst>
              <a:gd name="adj" fmla="val 27025"/>
            </a:avLst>
          </a:prstGeom>
          <a:blipFill rotWithShape="1">
            <a:blip r:embed="rId2"/>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Volgende</a:t>
            </a:r>
            <a:endParaRPr sz="1687" kern="0" dirty="0">
              <a:solidFill>
                <a:srgbClr val="FFFFFF"/>
              </a:solidFill>
              <a:latin typeface="Avenir Next Condensed"/>
              <a:sym typeface="Helvetica Light"/>
            </a:endParaRPr>
          </a:p>
        </p:txBody>
      </p:sp>
      <p:sp>
        <p:nvSpPr>
          <p:cNvPr id="28" name="Shape 39">
            <a:hlinkClick r:id="" action="ppaction://hlinkshowjump?jump=previousslide"/>
          </p:cNvPr>
          <p:cNvSpPr/>
          <p:nvPr/>
        </p:nvSpPr>
        <p:spPr>
          <a:xfrm>
            <a:off x="201909" y="6354779"/>
            <a:ext cx="1591547" cy="328045"/>
          </a:xfrm>
          <a:prstGeom prst="roundRect">
            <a:avLst>
              <a:gd name="adj" fmla="val 27025"/>
            </a:avLst>
          </a:prstGeom>
          <a:blipFill rotWithShape="1">
            <a:blip r:embed="rId2"/>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Vorige</a:t>
            </a:r>
            <a:endParaRPr sz="1687" kern="0" dirty="0">
              <a:solidFill>
                <a:srgbClr val="FFFFFF"/>
              </a:solidFill>
              <a:latin typeface="Avenir Next Condensed"/>
              <a:sym typeface="Helvetica Light"/>
            </a:endParaRPr>
          </a:p>
        </p:txBody>
      </p:sp>
      <p:pic>
        <p:nvPicPr>
          <p:cNvPr id="40" name="pasted-image.pdf"/>
          <p:cNvPicPr/>
          <p:nvPr/>
        </p:nvPicPr>
        <p:blipFill>
          <a:blip r:embed="rId4"/>
          <a:stretch>
            <a:fillRect/>
          </a:stretch>
        </p:blipFill>
        <p:spPr>
          <a:xfrm>
            <a:off x="1588057" y="2702129"/>
            <a:ext cx="446485" cy="446485"/>
          </a:xfrm>
          <a:prstGeom prst="rect">
            <a:avLst/>
          </a:prstGeom>
          <a:ln w="12700">
            <a:miter lim="400000"/>
          </a:ln>
        </p:spPr>
      </p:pic>
      <p:pic>
        <p:nvPicPr>
          <p:cNvPr id="41" name="pasted-image.pdf"/>
          <p:cNvPicPr/>
          <p:nvPr/>
        </p:nvPicPr>
        <p:blipFill>
          <a:blip r:embed="rId4"/>
          <a:stretch>
            <a:fillRect/>
          </a:stretch>
        </p:blipFill>
        <p:spPr>
          <a:xfrm>
            <a:off x="1588057" y="4143261"/>
            <a:ext cx="446485" cy="446485"/>
          </a:xfrm>
          <a:prstGeom prst="rect">
            <a:avLst/>
          </a:prstGeom>
          <a:ln w="12700">
            <a:miter lim="400000"/>
          </a:ln>
        </p:spPr>
      </p:pic>
      <p:pic>
        <p:nvPicPr>
          <p:cNvPr id="42" name="pasted-image.pdf"/>
          <p:cNvPicPr/>
          <p:nvPr/>
        </p:nvPicPr>
        <p:blipFill>
          <a:blip r:embed="rId5"/>
          <a:stretch>
            <a:fillRect/>
          </a:stretch>
        </p:blipFill>
        <p:spPr>
          <a:xfrm>
            <a:off x="1588055" y="3391293"/>
            <a:ext cx="446484" cy="446485"/>
          </a:xfrm>
          <a:prstGeom prst="rect">
            <a:avLst/>
          </a:prstGeom>
          <a:ln w="12700">
            <a:miter lim="400000"/>
          </a:ln>
        </p:spPr>
      </p:pic>
      <p:pic>
        <p:nvPicPr>
          <p:cNvPr id="25" name="pasted-image.pdf"/>
          <p:cNvPicPr/>
          <p:nvPr/>
        </p:nvPicPr>
        <p:blipFill>
          <a:blip r:embed="rId6"/>
          <a:stretch>
            <a:fillRect/>
          </a:stretch>
        </p:blipFill>
        <p:spPr>
          <a:xfrm>
            <a:off x="7964694" y="36749"/>
            <a:ext cx="1012172" cy="782148"/>
          </a:xfrm>
          <a:prstGeom prst="rect">
            <a:avLst/>
          </a:prstGeom>
          <a:ln w="12700">
            <a:miter lim="400000"/>
          </a:ln>
        </p:spPr>
      </p:pic>
      <p:sp>
        <p:nvSpPr>
          <p:cNvPr id="27" name="Shape 59"/>
          <p:cNvSpPr/>
          <p:nvPr/>
        </p:nvSpPr>
        <p:spPr>
          <a:xfrm>
            <a:off x="2545585" y="2838811"/>
            <a:ext cx="5950465"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Bewustzijn</a:t>
            </a:r>
            <a:endParaRPr sz="1265" kern="0" dirty="0"/>
          </a:p>
        </p:txBody>
      </p:sp>
      <p:sp>
        <p:nvSpPr>
          <p:cNvPr id="29" name="Shape 60"/>
          <p:cNvSpPr/>
          <p:nvPr/>
        </p:nvSpPr>
        <p:spPr>
          <a:xfrm>
            <a:off x="2545585" y="3535327"/>
            <a:ext cx="5950465"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Cognitie</a:t>
            </a:r>
            <a:endParaRPr sz="1265" kern="0" dirty="0"/>
          </a:p>
        </p:txBody>
      </p:sp>
      <p:sp>
        <p:nvSpPr>
          <p:cNvPr id="31" name="Shape 61"/>
          <p:cNvSpPr/>
          <p:nvPr/>
        </p:nvSpPr>
        <p:spPr>
          <a:xfrm>
            <a:off x="2545585" y="4257326"/>
            <a:ext cx="5950465"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i="1">
                <a:solidFill>
                  <a:srgbClr val="004F50"/>
                </a:solidFill>
                <a:latin typeface="Avenir Next Condensed Medium"/>
                <a:ea typeface="Avenir Next Condensed Medium"/>
                <a:cs typeface="Avenir Next Condensed Medium"/>
                <a:sym typeface="Avenir Next Condensed Medium"/>
              </a:defRPr>
            </a:lvl1pPr>
          </a:lstStyle>
          <a:p>
            <a:pPr defTabSz="410740">
              <a:defRPr sz="1800" i="0">
                <a:solidFill>
                  <a:srgbClr val="000000"/>
                </a:solidFill>
              </a:defRPr>
            </a:pPr>
            <a:r>
              <a:rPr lang="nl-NL" sz="1265" kern="0" dirty="0"/>
              <a:t>Neuro/musculaire/skelet-functie</a:t>
            </a:r>
            <a:endParaRPr sz="1265" kern="0" dirty="0"/>
          </a:p>
        </p:txBody>
      </p:sp>
      <p:pic>
        <p:nvPicPr>
          <p:cNvPr id="34" name="pasted-image.pdf"/>
          <p:cNvPicPr/>
          <p:nvPr/>
        </p:nvPicPr>
        <p:blipFill>
          <a:blip r:embed="rId7"/>
          <a:stretch>
            <a:fillRect/>
          </a:stretch>
        </p:blipFill>
        <p:spPr>
          <a:xfrm>
            <a:off x="7536315" y="2282727"/>
            <a:ext cx="909537" cy="2678319"/>
          </a:xfrm>
          <a:prstGeom prst="rect">
            <a:avLst/>
          </a:prstGeom>
          <a:ln w="12700">
            <a:miter lim="400000"/>
          </a:ln>
        </p:spPr>
      </p:pic>
      <p:sp>
        <p:nvSpPr>
          <p:cNvPr id="43" name="Shape 86"/>
          <p:cNvSpPr/>
          <p:nvPr/>
        </p:nvSpPr>
        <p:spPr>
          <a:xfrm>
            <a:off x="1857997" y="5299655"/>
            <a:ext cx="6552068" cy="7786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r>
              <a:rPr lang="nl-NL" sz="1265" kern="0" dirty="0"/>
              <a:t>Het meest passende antwoord in deze situatie is antwoord B.  </a:t>
            </a:r>
          </a:p>
          <a:p>
            <a:pPr marL="200906" indent="-200906" defTabSz="410740">
              <a:buFont typeface="Arial" panose="020B0604020202020204" pitchFamily="34" charset="0"/>
              <a:buChar char="•"/>
              <a:defRPr sz="1800">
                <a:solidFill>
                  <a:srgbClr val="000000"/>
                </a:solidFill>
              </a:defRPr>
            </a:pPr>
            <a:r>
              <a:rPr lang="nl-NL" sz="1265" kern="0" dirty="0"/>
              <a:t>Gebied Cognitie, omdat de signalen en symptomen van de ziekte van Alzheimer aansluiten bij de signalen en symptomen die onder het gebied Cognitie beschreven zijn.  </a:t>
            </a:r>
          </a:p>
          <a:p>
            <a:pPr defTabSz="410740">
              <a:defRPr sz="1800">
                <a:solidFill>
                  <a:srgbClr val="000000"/>
                </a:solidFill>
              </a:defRPr>
            </a:pPr>
            <a:endParaRPr sz="1265" kern="0" dirty="0"/>
          </a:p>
        </p:txBody>
      </p:sp>
      <p:sp>
        <p:nvSpPr>
          <p:cNvPr id="32" name="Rechthoek 31"/>
          <p:cNvSpPr/>
          <p:nvPr/>
        </p:nvSpPr>
        <p:spPr>
          <a:xfrm>
            <a:off x="1857996" y="264970"/>
            <a:ext cx="5599951" cy="406137"/>
          </a:xfrm>
          <a:prstGeom prst="rect">
            <a:avLst/>
          </a:prstGeom>
        </p:spPr>
        <p:txBody>
          <a:bodyPr wrap="square">
            <a:spAutoFit/>
          </a:bodyPr>
          <a:lstStyle/>
          <a:p>
            <a:pPr algn="ctr" defTabSz="410740">
              <a:defRPr sz="1800">
                <a:solidFill>
                  <a:srgbClr val="000000"/>
                </a:solidFill>
              </a:defRPr>
            </a:pPr>
            <a:r>
              <a:rPr lang="nl-NL" sz="2039" kern="0" dirty="0">
                <a:solidFill>
                  <a:srgbClr val="004F50"/>
                </a:solidFill>
                <a:sym typeface="Helvetica Light"/>
              </a:rPr>
              <a:t>Vraag 1 (van 5)</a:t>
            </a:r>
          </a:p>
        </p:txBody>
      </p:sp>
      <p:pic>
        <p:nvPicPr>
          <p:cNvPr id="44" name="Picture 3" descr="G:\Mijn afbeeldingen\FINAL cirkel stappen\Dia2.GIF"/>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4473" r="25039"/>
          <a:stretch/>
        </p:blipFill>
        <p:spPr bwMode="auto">
          <a:xfrm>
            <a:off x="36503" y="907097"/>
            <a:ext cx="1132992" cy="1205508"/>
          </a:xfrm>
          <a:prstGeom prst="rect">
            <a:avLst/>
          </a:prstGeom>
          <a:noFill/>
          <a:extLst>
            <a:ext uri="{909E8E84-426E-40DD-AFC4-6F175D3DCCD1}">
              <a14:hiddenFill xmlns:a14="http://schemas.microsoft.com/office/drawing/2010/main">
                <a:solidFill>
                  <a:srgbClr val="FFFFFF"/>
                </a:solidFill>
              </a14:hiddenFill>
            </a:ext>
          </a:extLst>
        </p:spPr>
      </p:pic>
      <p:sp>
        <p:nvSpPr>
          <p:cNvPr id="30" name="Shape 47"/>
          <p:cNvSpPr/>
          <p:nvPr/>
        </p:nvSpPr>
        <p:spPr>
          <a:xfrm>
            <a:off x="1889687" y="938990"/>
            <a:ext cx="6461295" cy="1362681"/>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lang="nl-NL" sz="1265" kern="0" dirty="0"/>
          </a:p>
          <a:p>
            <a:pPr defTabSz="410740">
              <a:defRPr sz="1800">
                <a:solidFill>
                  <a:srgbClr val="000000"/>
                </a:solidFill>
              </a:defRPr>
            </a:pPr>
            <a:r>
              <a:rPr lang="nl-NL" sz="1265" kern="0" dirty="0"/>
              <a:t>Saskia weet dat mevrouw van Putten is gediagnosticeerd met de ziekte van Alzheimer.  </a:t>
            </a:r>
          </a:p>
          <a:p>
            <a:pPr defTabSz="410740">
              <a:defRPr sz="1800">
                <a:solidFill>
                  <a:srgbClr val="000000"/>
                </a:solidFill>
              </a:defRPr>
            </a:pPr>
            <a:endParaRPr lang="nl-NL" sz="1265" kern="0" dirty="0"/>
          </a:p>
          <a:p>
            <a:pPr defTabSz="410740">
              <a:defRPr sz="1800">
                <a:solidFill>
                  <a:srgbClr val="000000"/>
                </a:solidFill>
              </a:defRPr>
            </a:pPr>
            <a:r>
              <a:rPr lang="nl-NL" sz="1265" kern="0" dirty="0"/>
              <a:t>Welke aandachtsgebieden uit het fysiologisch domein selecteer jij voor mevrouw van Putten?</a:t>
            </a:r>
          </a:p>
          <a:p>
            <a:pPr defTabSz="410740">
              <a:defRPr sz="1800">
                <a:solidFill>
                  <a:srgbClr val="000000"/>
                </a:solidFill>
              </a:defRPr>
            </a:pPr>
            <a:endParaRPr lang="nl-NL" sz="1265" kern="0" dirty="0"/>
          </a:p>
          <a:p>
            <a:pPr defTabSz="410740">
              <a:defRPr sz="1800">
                <a:solidFill>
                  <a:srgbClr val="000000"/>
                </a:solidFill>
              </a:defRPr>
            </a:pPr>
            <a:r>
              <a:rPr lang="nl-NL" sz="1265" kern="0" dirty="0"/>
              <a:t>MAAK JE KEUZE: </a:t>
            </a:r>
          </a:p>
        </p:txBody>
      </p:sp>
    </p:spTree>
    <p:extLst>
      <p:ext uri="{BB962C8B-B14F-4D97-AF65-F5344CB8AC3E}">
        <p14:creationId xmlns:p14="http://schemas.microsoft.com/office/powerpoint/2010/main" val="2713748609"/>
      </p:ext>
    </p:extLst>
  </p:cSld>
  <p:clrMapOvr>
    <a:masterClrMapping/>
  </p:clrMapOvr>
  <p:transition spd="med" advClick="0"/>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44" name="Schermafbeelding 2015-05-18 om 11.31.55.png"/>
          <p:cNvPicPr/>
          <p:nvPr/>
        </p:nvPicPr>
        <p:blipFill>
          <a:blip r:embed="rId2"/>
          <a:stretch>
            <a:fillRect/>
          </a:stretch>
        </p:blipFill>
        <p:spPr>
          <a:xfrm>
            <a:off x="201908" y="-5964"/>
            <a:ext cx="1440099" cy="794743"/>
          </a:xfrm>
          <a:prstGeom prst="rect">
            <a:avLst/>
          </a:prstGeom>
          <a:ln w="12700">
            <a:miter lim="400000"/>
          </a:ln>
        </p:spPr>
      </p:pic>
      <p:sp>
        <p:nvSpPr>
          <p:cNvPr id="45" name="Shape 45"/>
          <p:cNvSpPr/>
          <p:nvPr/>
        </p:nvSpPr>
        <p:spPr>
          <a:xfrm flipH="1" flipV="1">
            <a:off x="6822" y="858555"/>
            <a:ext cx="9262737" cy="1"/>
          </a:xfrm>
          <a:prstGeom prst="line">
            <a:avLst/>
          </a:prstGeom>
          <a:ln w="12700">
            <a:solidFill>
              <a:srgbClr val="FFFFFF"/>
            </a:solidFill>
            <a:miter lim="400000"/>
          </a:ln>
        </p:spPr>
        <p:txBody>
          <a:bodyPr lIns="0" tIns="0" rIns="0" bIns="0" anchor="ctr"/>
          <a:lstStyle/>
          <a:p>
            <a:pPr algn="ctr" defTabSz="410740">
              <a:defRPr sz="2400"/>
            </a:pPr>
            <a:endParaRPr sz="1687" kern="0" dirty="0">
              <a:solidFill>
                <a:sysClr val="windowText" lastClr="000000"/>
              </a:solidFill>
              <a:sym typeface="Helvetica Light"/>
            </a:endParaRPr>
          </a:p>
        </p:txBody>
      </p:sp>
      <p:sp>
        <p:nvSpPr>
          <p:cNvPr id="46" name="Shape 46"/>
          <p:cNvSpPr/>
          <p:nvPr/>
        </p:nvSpPr>
        <p:spPr>
          <a:xfrm>
            <a:off x="1857997" y="999296"/>
            <a:ext cx="6552068" cy="194668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r>
              <a:rPr lang="nl-NL" sz="1265" kern="0" dirty="0"/>
              <a:t>Maar waarop baseert Saskia haar keuze?  Ze baseert haar keuze op de definitie, kenmerken en signalen/symptomen uit het Omaha System. Op deze manier toetst ze of ze de juiste keuze maakt om te beschrijven wat er speelt bij mevrouw van Putten.</a:t>
            </a: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r>
              <a:rPr lang="nl-NL" sz="1265" kern="0" dirty="0"/>
              <a:t>Niet alleen Saskia gebruikt deze termen, maar ook al haar collega’s. Door het gebruik van deze eenheid van taal is het duidelijk voor alle betrokken zorgverleners waarover je het hebt. </a:t>
            </a: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endParaRPr lang="nl-NL" sz="1265" kern="0" dirty="0"/>
          </a:p>
          <a:p>
            <a:pPr defTabSz="410740">
              <a:defRPr sz="1800">
                <a:solidFill>
                  <a:srgbClr val="000000"/>
                </a:solidFill>
              </a:defRPr>
            </a:pPr>
            <a:endParaRPr lang="nl-NL" sz="1265" kern="0" dirty="0">
              <a:solidFill>
                <a:srgbClr val="000000"/>
              </a:solidFill>
            </a:endParaRPr>
          </a:p>
        </p:txBody>
      </p:sp>
      <p:sp>
        <p:nvSpPr>
          <p:cNvPr id="49" name="Shape 49"/>
          <p:cNvSpPr/>
          <p:nvPr/>
        </p:nvSpPr>
        <p:spPr>
          <a:xfrm>
            <a:off x="1857376" y="339331"/>
            <a:ext cx="6829643" cy="4956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29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endParaRPr sz="1265" kern="0" dirty="0"/>
          </a:p>
        </p:txBody>
      </p:sp>
      <p:sp>
        <p:nvSpPr>
          <p:cNvPr id="24" name="Shape 39">
            <a:hlinkClick r:id="" action="ppaction://hlinkshowjump?jump=nextslide"/>
          </p:cNvPr>
          <p:cNvSpPr/>
          <p:nvPr/>
        </p:nvSpPr>
        <p:spPr>
          <a:xfrm>
            <a:off x="7331150" y="6354780"/>
            <a:ext cx="1591547" cy="328045"/>
          </a:xfrm>
          <a:prstGeom prst="roundRect">
            <a:avLst>
              <a:gd name="adj" fmla="val 27025"/>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Volgende</a:t>
            </a:r>
            <a:endParaRPr sz="1687" kern="0" dirty="0">
              <a:solidFill>
                <a:srgbClr val="FFFFFF"/>
              </a:solidFill>
              <a:latin typeface="Avenir Next Condensed"/>
              <a:sym typeface="Helvetica Light"/>
            </a:endParaRPr>
          </a:p>
        </p:txBody>
      </p:sp>
      <p:sp>
        <p:nvSpPr>
          <p:cNvPr id="23" name="Shape 39">
            <a:hlinkClick r:id="" action="ppaction://hlinkshowjump?jump=previousslide"/>
          </p:cNvPr>
          <p:cNvSpPr/>
          <p:nvPr/>
        </p:nvSpPr>
        <p:spPr>
          <a:xfrm>
            <a:off x="201909" y="6354779"/>
            <a:ext cx="1591547" cy="328045"/>
          </a:xfrm>
          <a:prstGeom prst="roundRect">
            <a:avLst>
              <a:gd name="adj" fmla="val 27025"/>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Vorige</a:t>
            </a:r>
            <a:endParaRPr sz="1687" kern="0" dirty="0">
              <a:solidFill>
                <a:srgbClr val="FFFFFF"/>
              </a:solidFill>
              <a:latin typeface="Avenir Next Condensed"/>
              <a:sym typeface="Helvetica Light"/>
            </a:endParaRPr>
          </a:p>
        </p:txBody>
      </p:sp>
      <p:pic>
        <p:nvPicPr>
          <p:cNvPr id="25" name="pasted-image.pdf"/>
          <p:cNvPicPr/>
          <p:nvPr/>
        </p:nvPicPr>
        <p:blipFill>
          <a:blip r:embed="rId4"/>
          <a:stretch>
            <a:fillRect/>
          </a:stretch>
        </p:blipFill>
        <p:spPr>
          <a:xfrm>
            <a:off x="5134030" y="2518959"/>
            <a:ext cx="1210043" cy="3745359"/>
          </a:xfrm>
          <a:prstGeom prst="rect">
            <a:avLst/>
          </a:prstGeom>
          <a:ln w="12700">
            <a:miter lim="400000"/>
          </a:ln>
        </p:spPr>
      </p:pic>
      <p:pic>
        <p:nvPicPr>
          <p:cNvPr id="29"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54345" y="2518957"/>
            <a:ext cx="1294805" cy="3810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asted-image.pdf"/>
          <p:cNvPicPr/>
          <p:nvPr/>
        </p:nvPicPr>
        <p:blipFill>
          <a:blip r:embed="rId6"/>
          <a:stretch>
            <a:fillRect/>
          </a:stretch>
        </p:blipFill>
        <p:spPr>
          <a:xfrm>
            <a:off x="7964694" y="36749"/>
            <a:ext cx="1012172" cy="782148"/>
          </a:xfrm>
          <a:prstGeom prst="rect">
            <a:avLst/>
          </a:prstGeom>
          <a:ln w="12700">
            <a:miter lim="400000"/>
          </a:ln>
        </p:spPr>
      </p:pic>
      <p:pic>
        <p:nvPicPr>
          <p:cNvPr id="14" name="Picture 3" descr="G:\Mijn afbeeldingen\FINAL cirkel stappen\Dia2.GIF"/>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4473" r="25039"/>
          <a:stretch/>
        </p:blipFill>
        <p:spPr bwMode="auto">
          <a:xfrm>
            <a:off x="36503" y="907097"/>
            <a:ext cx="1132992" cy="1205508"/>
          </a:xfrm>
          <a:prstGeom prst="rect">
            <a:avLst/>
          </a:prstGeom>
          <a:noFill/>
          <a:extLst>
            <a:ext uri="{909E8E84-426E-40DD-AFC4-6F175D3DCCD1}">
              <a14:hiddenFill xmlns:a14="http://schemas.microsoft.com/office/drawing/2010/main">
                <a:solidFill>
                  <a:srgbClr val="FFFFFF"/>
                </a:solidFill>
              </a14:hiddenFill>
            </a:ext>
          </a:extLst>
        </p:spPr>
      </p:pic>
      <p:sp>
        <p:nvSpPr>
          <p:cNvPr id="15" name="Rechthoek 14"/>
          <p:cNvSpPr/>
          <p:nvPr/>
        </p:nvSpPr>
        <p:spPr>
          <a:xfrm>
            <a:off x="1857996" y="264970"/>
            <a:ext cx="5599951" cy="406137"/>
          </a:xfrm>
          <a:prstGeom prst="rect">
            <a:avLst/>
          </a:prstGeom>
        </p:spPr>
        <p:txBody>
          <a:bodyPr wrap="square">
            <a:spAutoFit/>
          </a:bodyPr>
          <a:lstStyle/>
          <a:p>
            <a:pPr algn="ctr" defTabSz="410740">
              <a:defRPr sz="1800">
                <a:solidFill>
                  <a:srgbClr val="000000"/>
                </a:solidFill>
              </a:defRPr>
            </a:pPr>
            <a:r>
              <a:rPr lang="nl-NL" sz="2039" kern="0" dirty="0">
                <a:solidFill>
                  <a:srgbClr val="004F50"/>
                </a:solidFill>
                <a:sym typeface="Helvetica Light"/>
              </a:rPr>
              <a:t>Vraag 1 (van 5)</a:t>
            </a:r>
          </a:p>
        </p:txBody>
      </p:sp>
      <p:sp>
        <p:nvSpPr>
          <p:cNvPr id="16" name="Toelichting met afgeronde rechthoek 15"/>
          <p:cNvSpPr/>
          <p:nvPr/>
        </p:nvSpPr>
        <p:spPr>
          <a:xfrm>
            <a:off x="6801142" y="2586177"/>
            <a:ext cx="2025225" cy="1711462"/>
          </a:xfrm>
          <a:prstGeom prst="wedgeRoundRectCallout">
            <a:avLst>
              <a:gd name="adj1" fmla="val -74242"/>
              <a:gd name="adj2" fmla="val -22945"/>
              <a:gd name="adj3" fmla="val 16667"/>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35719" tIns="35719" rIns="35719" bIns="35719" numCol="1" spcCol="38100" rtlCol="0" anchor="ctr">
            <a:spAutoFit/>
          </a:bodyPr>
          <a:lstStyle/>
          <a:p>
            <a:pPr defTabSz="410740">
              <a:spcBef>
                <a:spcPts val="1687"/>
              </a:spcBef>
              <a:spcAft>
                <a:spcPts val="1687"/>
              </a:spcAft>
              <a:defRPr sz="1800">
                <a:solidFill>
                  <a:srgbClr val="000000"/>
                </a:solidFill>
              </a:defRPr>
            </a:pPr>
            <a:r>
              <a:rPr lang="nl-NL" sz="1125" kern="0" dirty="0">
                <a:solidFill>
                  <a:srgbClr val="004F50"/>
                </a:solidFill>
                <a:latin typeface="ITC Syndor Com Book" panose="020B050404050A080204" pitchFamily="34" charset="0"/>
                <a:sym typeface="Helvetica Light"/>
              </a:rPr>
              <a:t>Ik ben de collega van Saskia. Als  Saskia met mij bespreekt hoe mevrouw van Putten het beste ondersteund kan worden, begrijp ik precies wat ze bedoelt.</a:t>
            </a:r>
          </a:p>
        </p:txBody>
      </p:sp>
    </p:spTree>
    <p:extLst>
      <p:ext uri="{BB962C8B-B14F-4D97-AF65-F5344CB8AC3E}">
        <p14:creationId xmlns:p14="http://schemas.microsoft.com/office/powerpoint/2010/main" val="1980680709"/>
      </p:ext>
    </p:extLst>
  </p:cSld>
  <p:clrMapOvr>
    <a:masterClrMapping/>
  </p:clrMapOvr>
  <p:transition spd="med" advClick="0"/>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sp>
        <p:nvSpPr>
          <p:cNvPr id="19" name="Shape 39">
            <a:hlinkClick r:id="rId2" action="ppaction://hlinksldjump"/>
          </p:cNvPr>
          <p:cNvSpPr/>
          <p:nvPr/>
        </p:nvSpPr>
        <p:spPr>
          <a:xfrm>
            <a:off x="7331150" y="6354780"/>
            <a:ext cx="1591547" cy="328045"/>
          </a:xfrm>
          <a:prstGeom prst="roundRect">
            <a:avLst>
              <a:gd name="adj" fmla="val 27025"/>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sym typeface="Helvetica Light"/>
              </a:rPr>
              <a:t>Volgende</a:t>
            </a:r>
            <a:endParaRPr sz="1687" kern="0" dirty="0">
              <a:solidFill>
                <a:srgbClr val="FFFFFF"/>
              </a:solidFill>
              <a:sym typeface="Helvetica Light"/>
            </a:endParaRPr>
          </a:p>
        </p:txBody>
      </p:sp>
      <p:pic>
        <p:nvPicPr>
          <p:cNvPr id="44" name="Schermafbeelding 2015-05-18 om 11.31.55.png"/>
          <p:cNvPicPr/>
          <p:nvPr/>
        </p:nvPicPr>
        <p:blipFill>
          <a:blip r:embed="rId4"/>
          <a:stretch>
            <a:fillRect/>
          </a:stretch>
        </p:blipFill>
        <p:spPr>
          <a:xfrm>
            <a:off x="201908" y="-5964"/>
            <a:ext cx="1440099" cy="794743"/>
          </a:xfrm>
          <a:prstGeom prst="rect">
            <a:avLst/>
          </a:prstGeom>
          <a:ln w="12700">
            <a:miter lim="400000"/>
          </a:ln>
        </p:spPr>
      </p:pic>
      <p:sp>
        <p:nvSpPr>
          <p:cNvPr id="45" name="Shape 45"/>
          <p:cNvSpPr/>
          <p:nvPr/>
        </p:nvSpPr>
        <p:spPr>
          <a:xfrm flipH="1" flipV="1">
            <a:off x="6822" y="858555"/>
            <a:ext cx="9262737" cy="1"/>
          </a:xfrm>
          <a:prstGeom prst="line">
            <a:avLst/>
          </a:prstGeom>
          <a:ln w="12700">
            <a:solidFill>
              <a:srgbClr val="FFFFFF"/>
            </a:solidFill>
            <a:miter lim="400000"/>
          </a:ln>
        </p:spPr>
        <p:txBody>
          <a:bodyPr lIns="0" tIns="0" rIns="0" bIns="0" anchor="ctr"/>
          <a:lstStyle/>
          <a:p>
            <a:pPr algn="ctr" defTabSz="410740">
              <a:defRPr sz="2400"/>
            </a:pPr>
            <a:endParaRPr sz="1687" kern="0" dirty="0">
              <a:solidFill>
                <a:sysClr val="windowText" lastClr="000000"/>
              </a:solidFill>
              <a:sym typeface="Helvetica Light"/>
            </a:endParaRPr>
          </a:p>
        </p:txBody>
      </p:sp>
      <p:sp>
        <p:nvSpPr>
          <p:cNvPr id="46" name="Shape 46"/>
          <p:cNvSpPr/>
          <p:nvPr/>
        </p:nvSpPr>
        <p:spPr>
          <a:xfrm>
            <a:off x="1850419" y="1021352"/>
            <a:ext cx="6552068" cy="2336024"/>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r>
              <a:rPr lang="nl-NL" sz="1265" kern="0" dirty="0"/>
              <a:t>Voor mevrouw van Putten heeft Saskia het volgende aandachtsgebied vastgesteld:</a:t>
            </a:r>
          </a:p>
          <a:p>
            <a:pPr defTabSz="410740">
              <a:defRPr sz="1800">
                <a:solidFill>
                  <a:srgbClr val="000000"/>
                </a:solidFill>
              </a:defRPr>
            </a:pPr>
            <a:endParaRPr lang="nl-NL" sz="1265" b="1" kern="0" dirty="0">
              <a:solidFill>
                <a:srgbClr val="000000"/>
              </a:solidFill>
            </a:endParaRPr>
          </a:p>
          <a:p>
            <a:pPr marL="200906" indent="-200906" defTabSz="410740">
              <a:buFont typeface="Arial" panose="020B0604020202020204" pitchFamily="34" charset="0"/>
              <a:buChar char="•"/>
              <a:defRPr sz="1800">
                <a:solidFill>
                  <a:srgbClr val="000000"/>
                </a:solidFill>
              </a:defRPr>
            </a:pPr>
            <a:r>
              <a:rPr lang="nl-NL" sz="1265" b="1" kern="0" dirty="0"/>
              <a:t>Cognitie  </a:t>
            </a:r>
          </a:p>
          <a:p>
            <a:pPr defTabSz="410740">
              <a:defRPr sz="1800">
                <a:solidFill>
                  <a:srgbClr val="000000"/>
                </a:solidFill>
              </a:defRPr>
            </a:pPr>
            <a:endParaRPr lang="nl-NL" sz="1265" kern="0" dirty="0"/>
          </a:p>
          <a:p>
            <a:pPr defTabSz="410740">
              <a:defRPr sz="1800">
                <a:solidFill>
                  <a:srgbClr val="000000"/>
                </a:solidFill>
              </a:defRPr>
            </a:pPr>
            <a:r>
              <a:rPr lang="nl-NL" sz="1265" kern="0" dirty="0"/>
              <a:t>Saskia wil graag weten hoe de huidige situatie is van mevrouw van Putten. Dit doet Saskia om te bepalen welke acties mevrouw van Putten ondersteunen. En dit geeft Saskia houvast in haar onderbouwing welke acties voor mevrouw nodig zijn. </a:t>
            </a:r>
          </a:p>
          <a:p>
            <a:pPr defTabSz="410740">
              <a:defRPr sz="1800">
                <a:solidFill>
                  <a:srgbClr val="000000"/>
                </a:solidFill>
              </a:defRPr>
            </a:pPr>
            <a:r>
              <a:rPr lang="nl-NL" sz="1265" kern="0" dirty="0"/>
              <a:t>In het Omaha System doe je dit door scores te geven op basis van de informatie die je hebt verzameld. Je scoort hierbij op Kennis, Gedrag en Status.   </a:t>
            </a: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endParaRPr lang="nl-NL" sz="1265" kern="0" dirty="0"/>
          </a:p>
        </p:txBody>
      </p:sp>
      <p:sp>
        <p:nvSpPr>
          <p:cNvPr id="47" name="Shape 47"/>
          <p:cNvSpPr/>
          <p:nvPr/>
        </p:nvSpPr>
        <p:spPr>
          <a:xfrm>
            <a:off x="1857997" y="2048534"/>
            <a:ext cx="6552068"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sz="1265" kern="0" dirty="0"/>
          </a:p>
        </p:txBody>
      </p:sp>
      <p:sp>
        <p:nvSpPr>
          <p:cNvPr id="48" name="Shape 48"/>
          <p:cNvSpPr/>
          <p:nvPr/>
        </p:nvSpPr>
        <p:spPr>
          <a:xfrm>
            <a:off x="68400" y="2147303"/>
            <a:ext cx="1440099" cy="266804"/>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sz="1265" kern="0" dirty="0"/>
          </a:p>
        </p:txBody>
      </p:sp>
      <p:sp>
        <p:nvSpPr>
          <p:cNvPr id="54" name="Shape 54"/>
          <p:cNvSpPr/>
          <p:nvPr/>
        </p:nvSpPr>
        <p:spPr>
          <a:xfrm>
            <a:off x="1889685" y="3572579"/>
            <a:ext cx="494947" cy="40087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algn="ctr" defTabSz="410740">
              <a:defRPr sz="1800">
                <a:solidFill>
                  <a:srgbClr val="000000"/>
                </a:solidFill>
              </a:defRPr>
            </a:pPr>
            <a:endParaRPr sz="1265" kern="0" dirty="0"/>
          </a:p>
        </p:txBody>
      </p:sp>
      <p:sp>
        <p:nvSpPr>
          <p:cNvPr id="62" name="Shape 62"/>
          <p:cNvSpPr/>
          <p:nvPr/>
        </p:nvSpPr>
        <p:spPr>
          <a:xfrm>
            <a:off x="68400" y="2942403"/>
            <a:ext cx="1440099" cy="266804"/>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sz="1265" kern="0" dirty="0"/>
          </a:p>
        </p:txBody>
      </p:sp>
      <p:pic>
        <p:nvPicPr>
          <p:cNvPr id="3"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46733" y="3843145"/>
            <a:ext cx="1974595" cy="2688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Shape 39">
            <a:hlinkClick r:id="" action="ppaction://hlinkshowjump?jump=previousslide"/>
          </p:cNvPr>
          <p:cNvSpPr/>
          <p:nvPr/>
        </p:nvSpPr>
        <p:spPr>
          <a:xfrm>
            <a:off x="201909" y="6354779"/>
            <a:ext cx="1591547" cy="328045"/>
          </a:xfrm>
          <a:prstGeom prst="roundRect">
            <a:avLst>
              <a:gd name="adj" fmla="val 27025"/>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Vorige</a:t>
            </a:r>
            <a:endParaRPr sz="1687" kern="0" dirty="0">
              <a:solidFill>
                <a:srgbClr val="FFFFFF"/>
              </a:solidFill>
              <a:latin typeface="Avenir Next Condensed"/>
              <a:sym typeface="Helvetica Light"/>
            </a:endParaRPr>
          </a:p>
        </p:txBody>
      </p:sp>
      <p:pic>
        <p:nvPicPr>
          <p:cNvPr id="20" name="pasted-image.pdf"/>
          <p:cNvPicPr/>
          <p:nvPr/>
        </p:nvPicPr>
        <p:blipFill>
          <a:blip r:embed="rId6"/>
          <a:stretch>
            <a:fillRect/>
          </a:stretch>
        </p:blipFill>
        <p:spPr>
          <a:xfrm>
            <a:off x="3053085" y="3335300"/>
            <a:ext cx="860721" cy="3347523"/>
          </a:xfrm>
          <a:prstGeom prst="rect">
            <a:avLst/>
          </a:prstGeom>
          <a:ln w="12700">
            <a:miter lim="400000"/>
          </a:ln>
        </p:spPr>
      </p:pic>
      <p:sp>
        <p:nvSpPr>
          <p:cNvPr id="21" name="Toelichting met afgeronde rechthoek 20"/>
          <p:cNvSpPr/>
          <p:nvPr/>
        </p:nvSpPr>
        <p:spPr>
          <a:xfrm>
            <a:off x="770534" y="3570805"/>
            <a:ext cx="2025225" cy="1136837"/>
          </a:xfrm>
          <a:prstGeom prst="wedgeRoundRectCallout">
            <a:avLst>
              <a:gd name="adj1" fmla="val 60954"/>
              <a:gd name="adj2" fmla="val -28978"/>
              <a:gd name="adj3" fmla="val 16667"/>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35719" tIns="35719" rIns="35719" bIns="35719" numCol="1" spcCol="38100" rtlCol="0" anchor="ctr">
            <a:spAutoFit/>
          </a:bodyPr>
          <a:lstStyle/>
          <a:p>
            <a:pPr defTabSz="410740">
              <a:spcBef>
                <a:spcPts val="1687"/>
              </a:spcBef>
              <a:spcAft>
                <a:spcPts val="1687"/>
              </a:spcAft>
              <a:defRPr sz="1800">
                <a:solidFill>
                  <a:srgbClr val="000000"/>
                </a:solidFill>
              </a:defRPr>
            </a:pPr>
            <a:r>
              <a:rPr lang="nl-NL" sz="1125" kern="0" dirty="0">
                <a:solidFill>
                  <a:srgbClr val="004F50"/>
                </a:solidFill>
                <a:latin typeface="ITC Syndor Com Book" panose="020B050404050A080204" pitchFamily="34" charset="0"/>
                <a:sym typeface="Helvetica Light"/>
              </a:rPr>
              <a:t>Mevrouw woont al een tijdje hier. Maar dit gedrag is nieuw voor ons.  </a:t>
            </a:r>
          </a:p>
        </p:txBody>
      </p:sp>
      <p:sp>
        <p:nvSpPr>
          <p:cNvPr id="16" name="Toelichting met afgeronde rechthoek 15"/>
          <p:cNvSpPr/>
          <p:nvPr/>
        </p:nvSpPr>
        <p:spPr>
          <a:xfrm>
            <a:off x="6546598" y="3666576"/>
            <a:ext cx="2025225" cy="945295"/>
          </a:xfrm>
          <a:prstGeom prst="wedgeRoundRectCallout">
            <a:avLst>
              <a:gd name="adj1" fmla="val -60558"/>
              <a:gd name="adj2" fmla="val -5436"/>
              <a:gd name="adj3" fmla="val 16667"/>
            </a:avLst>
          </a:prstGeom>
          <a:solidFill>
            <a:schemeClr val="lt1">
              <a:alpha val="53000"/>
            </a:schemeClr>
          </a:solidFill>
          <a:ln>
            <a:no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35719" tIns="35719" rIns="35719" bIns="35719" numCol="1" spcCol="38100" rtlCol="0" anchor="ctr">
            <a:spAutoFit/>
          </a:bodyPr>
          <a:lstStyle/>
          <a:p>
            <a:pPr defTabSz="410740">
              <a:spcBef>
                <a:spcPts val="1687"/>
              </a:spcBef>
              <a:spcAft>
                <a:spcPts val="1687"/>
              </a:spcAft>
              <a:defRPr sz="1800">
                <a:solidFill>
                  <a:srgbClr val="000000"/>
                </a:solidFill>
              </a:defRPr>
            </a:pPr>
            <a:r>
              <a:rPr lang="nl-NL" sz="1125" kern="0" dirty="0">
                <a:solidFill>
                  <a:srgbClr val="004F50"/>
                </a:solidFill>
                <a:latin typeface="ITC Syndor Com Book" panose="020B050404050A080204" pitchFamily="34" charset="0"/>
                <a:sym typeface="Helvetica Light"/>
              </a:rPr>
              <a:t>Ik ken deze mensen niet, hoor. Zijn zij hier nieuw?  </a:t>
            </a:r>
          </a:p>
        </p:txBody>
      </p:sp>
      <p:pic>
        <p:nvPicPr>
          <p:cNvPr id="22" name="pasted-image.pdf"/>
          <p:cNvPicPr/>
          <p:nvPr/>
        </p:nvPicPr>
        <p:blipFill>
          <a:blip r:embed="rId7"/>
          <a:stretch>
            <a:fillRect/>
          </a:stretch>
        </p:blipFill>
        <p:spPr>
          <a:xfrm>
            <a:off x="7964694" y="36749"/>
            <a:ext cx="1012172" cy="782148"/>
          </a:xfrm>
          <a:prstGeom prst="rect">
            <a:avLst/>
          </a:prstGeom>
          <a:ln w="12700">
            <a:miter lim="400000"/>
          </a:ln>
        </p:spPr>
      </p:pic>
      <p:pic>
        <p:nvPicPr>
          <p:cNvPr id="17" name="Picture 2" descr="G:\Mijn afbeeldingen\FINAL cirkel stappen\Dia3.GIF"/>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r="29626"/>
          <a:stretch/>
        </p:blipFill>
        <p:spPr bwMode="auto">
          <a:xfrm>
            <a:off x="-38031" y="907629"/>
            <a:ext cx="1131145" cy="1205508"/>
          </a:xfrm>
          <a:prstGeom prst="rect">
            <a:avLst/>
          </a:prstGeom>
          <a:noFill/>
          <a:extLst>
            <a:ext uri="{909E8E84-426E-40DD-AFC4-6F175D3DCCD1}">
              <a14:hiddenFill xmlns:a14="http://schemas.microsoft.com/office/drawing/2010/main">
                <a:solidFill>
                  <a:srgbClr val="FFFFFF"/>
                </a:solidFill>
              </a14:hiddenFill>
            </a:ext>
          </a:extLst>
        </p:spPr>
      </p:pic>
      <p:sp>
        <p:nvSpPr>
          <p:cNvPr id="18" name="Rechthoek 17"/>
          <p:cNvSpPr/>
          <p:nvPr/>
        </p:nvSpPr>
        <p:spPr>
          <a:xfrm>
            <a:off x="1857996" y="264970"/>
            <a:ext cx="5599951" cy="406137"/>
          </a:xfrm>
          <a:prstGeom prst="rect">
            <a:avLst/>
          </a:prstGeom>
        </p:spPr>
        <p:txBody>
          <a:bodyPr wrap="square">
            <a:spAutoFit/>
          </a:bodyPr>
          <a:lstStyle/>
          <a:p>
            <a:pPr algn="ctr" defTabSz="410740">
              <a:defRPr sz="1800">
                <a:solidFill>
                  <a:srgbClr val="000000"/>
                </a:solidFill>
              </a:defRPr>
            </a:pPr>
            <a:r>
              <a:rPr lang="nl-NL" sz="2039" kern="0" dirty="0">
                <a:solidFill>
                  <a:srgbClr val="004F50"/>
                </a:solidFill>
                <a:sym typeface="Helvetica Light"/>
              </a:rPr>
              <a:t>Huidige situatie</a:t>
            </a:r>
          </a:p>
        </p:txBody>
      </p:sp>
    </p:spTree>
    <p:extLst>
      <p:ext uri="{BB962C8B-B14F-4D97-AF65-F5344CB8AC3E}">
        <p14:creationId xmlns:p14="http://schemas.microsoft.com/office/powerpoint/2010/main" val="3891412948"/>
      </p:ext>
    </p:extLst>
  </p:cSld>
  <p:clrMapOvr>
    <a:masterClrMapping/>
  </p:clrMapOvr>
  <p:transition spd="med" advClick="0"/>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CCE8E9"/>
        </a:solidFill>
        <a:effectLst/>
      </p:bgPr>
    </p:bg>
    <p:spTree>
      <p:nvGrpSpPr>
        <p:cNvPr id="1" name=""/>
        <p:cNvGrpSpPr/>
        <p:nvPr/>
      </p:nvGrpSpPr>
      <p:grpSpPr>
        <a:xfrm>
          <a:off x="0" y="0"/>
          <a:ext cx="0" cy="0"/>
          <a:chOff x="0" y="0"/>
          <a:chExt cx="0" cy="0"/>
        </a:xfrm>
      </p:grpSpPr>
      <p:pic>
        <p:nvPicPr>
          <p:cNvPr id="44" name="Schermafbeelding 2015-05-18 om 11.31.55.png"/>
          <p:cNvPicPr/>
          <p:nvPr/>
        </p:nvPicPr>
        <p:blipFill>
          <a:blip r:embed="rId2"/>
          <a:stretch>
            <a:fillRect/>
          </a:stretch>
        </p:blipFill>
        <p:spPr>
          <a:xfrm>
            <a:off x="201908" y="-5964"/>
            <a:ext cx="1440099" cy="794743"/>
          </a:xfrm>
          <a:prstGeom prst="rect">
            <a:avLst/>
          </a:prstGeom>
          <a:ln w="12700">
            <a:miter lim="400000"/>
          </a:ln>
        </p:spPr>
      </p:pic>
      <p:sp>
        <p:nvSpPr>
          <p:cNvPr id="45" name="Shape 45"/>
          <p:cNvSpPr/>
          <p:nvPr/>
        </p:nvSpPr>
        <p:spPr>
          <a:xfrm flipH="1" flipV="1">
            <a:off x="6822" y="858555"/>
            <a:ext cx="9262737" cy="1"/>
          </a:xfrm>
          <a:prstGeom prst="line">
            <a:avLst/>
          </a:prstGeom>
          <a:ln w="12700">
            <a:solidFill>
              <a:srgbClr val="FFFFFF"/>
            </a:solidFill>
            <a:miter lim="400000"/>
          </a:ln>
        </p:spPr>
        <p:txBody>
          <a:bodyPr lIns="0" tIns="0" rIns="0" bIns="0" anchor="ctr"/>
          <a:lstStyle/>
          <a:p>
            <a:pPr algn="ctr" defTabSz="410740">
              <a:defRPr sz="2400"/>
            </a:pPr>
            <a:endParaRPr sz="1687" kern="0" dirty="0">
              <a:solidFill>
                <a:sysClr val="windowText" lastClr="000000"/>
              </a:solidFill>
              <a:sym typeface="Helvetica Light"/>
            </a:endParaRPr>
          </a:p>
        </p:txBody>
      </p:sp>
      <p:sp>
        <p:nvSpPr>
          <p:cNvPr id="46" name="Shape 46"/>
          <p:cNvSpPr/>
          <p:nvPr/>
        </p:nvSpPr>
        <p:spPr>
          <a:xfrm>
            <a:off x="1850419" y="1021354"/>
            <a:ext cx="6552068" cy="2336024"/>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a:ea typeface="Avenir Next Condensed"/>
                <a:cs typeface="Avenir Next Condensed"/>
                <a:sym typeface="Avenir Next Condensed"/>
              </a:defRPr>
            </a:lvl1pPr>
          </a:lstStyle>
          <a:p>
            <a:pPr defTabSz="410740">
              <a:defRPr sz="1800">
                <a:solidFill>
                  <a:srgbClr val="000000"/>
                </a:solidFill>
              </a:defRPr>
            </a:pPr>
            <a:r>
              <a:rPr lang="nl-NL" sz="1265" kern="0" dirty="0"/>
              <a:t>In deze tabel zie je Kennis, Gedrag en Status. Door te scoren op Kennis, Gedrag en Status ondersteunt het Omaha System je bij het objectiveren van de huidige situatie. Je maakt hierbij gebruik van je eigen expertise, de beschikbare cliëntgegevens en eventueel de expertise van je collega’s. Het is en blijft een persoonlijke inschatting, die je altijd kan toetsen en bijstellen. </a:t>
            </a:r>
            <a:r>
              <a:rPr lang="nl-NL" sz="1265" kern="0" dirty="0">
                <a:solidFill>
                  <a:srgbClr val="000000"/>
                </a:solidFill>
              </a:rPr>
              <a:t> </a:t>
            </a: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r>
              <a:rPr lang="nl-NL" sz="1265" kern="0" dirty="0"/>
              <a:t>Bedenk welke scores  in de huidige situatie voor mevrouw van Putten van toepassing  zijn en beantwoord daarover de vraag op de volgende pagina. </a:t>
            </a: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endParaRPr lang="nl-NL" sz="1265" kern="0" dirty="0">
              <a:solidFill>
                <a:srgbClr val="000000"/>
              </a:solidFill>
            </a:endParaRPr>
          </a:p>
          <a:p>
            <a:pPr defTabSz="410740">
              <a:defRPr sz="1800">
                <a:solidFill>
                  <a:srgbClr val="000000"/>
                </a:solidFill>
              </a:defRPr>
            </a:pPr>
            <a:endParaRPr lang="nl-NL" sz="1265" kern="0" dirty="0"/>
          </a:p>
        </p:txBody>
      </p:sp>
      <p:sp>
        <p:nvSpPr>
          <p:cNvPr id="47" name="Shape 47"/>
          <p:cNvSpPr/>
          <p:nvPr/>
        </p:nvSpPr>
        <p:spPr>
          <a:xfrm>
            <a:off x="1857997" y="2048534"/>
            <a:ext cx="6552068" cy="1946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sz="1265" kern="0" dirty="0"/>
          </a:p>
        </p:txBody>
      </p:sp>
      <p:sp>
        <p:nvSpPr>
          <p:cNvPr id="48" name="Shape 48"/>
          <p:cNvSpPr/>
          <p:nvPr/>
        </p:nvSpPr>
        <p:spPr>
          <a:xfrm>
            <a:off x="68400" y="2147303"/>
            <a:ext cx="1440099" cy="266804"/>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sz="1265" kern="0" dirty="0"/>
          </a:p>
        </p:txBody>
      </p:sp>
      <p:sp>
        <p:nvSpPr>
          <p:cNvPr id="54" name="Shape 54"/>
          <p:cNvSpPr/>
          <p:nvPr/>
        </p:nvSpPr>
        <p:spPr>
          <a:xfrm>
            <a:off x="1889685" y="3572579"/>
            <a:ext cx="494947" cy="40087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Autofit/>
          </a:bodyPr>
          <a:lstStyle>
            <a:lvl1pPr>
              <a:defRPr sz="3100">
                <a:solidFill>
                  <a:srgbClr val="FFFFFF"/>
                </a:solidFill>
                <a:latin typeface="Avenir Next Condensed Demi Bold"/>
                <a:ea typeface="Avenir Next Condensed Demi Bold"/>
                <a:cs typeface="Avenir Next Condensed Demi Bold"/>
                <a:sym typeface="Avenir Next Condensed Demi Bold"/>
              </a:defRPr>
            </a:lvl1pPr>
          </a:lstStyle>
          <a:p>
            <a:pPr algn="ctr" defTabSz="410740">
              <a:defRPr sz="1800">
                <a:solidFill>
                  <a:srgbClr val="000000"/>
                </a:solidFill>
              </a:defRPr>
            </a:pPr>
            <a:endParaRPr sz="1265" kern="0" dirty="0"/>
          </a:p>
        </p:txBody>
      </p:sp>
      <p:sp>
        <p:nvSpPr>
          <p:cNvPr id="62" name="Shape 62"/>
          <p:cNvSpPr/>
          <p:nvPr/>
        </p:nvSpPr>
        <p:spPr>
          <a:xfrm>
            <a:off x="68400" y="2942403"/>
            <a:ext cx="1440099" cy="266804"/>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spAutoFit/>
          </a:bodyPr>
          <a:lstStyle>
            <a:lvl1pPr algn="r">
              <a:defRPr sz="1600">
                <a:solidFill>
                  <a:srgbClr val="004F50"/>
                </a:solidFill>
                <a:latin typeface="Avenir Next Condensed Demi Bold"/>
                <a:ea typeface="Avenir Next Condensed Demi Bold"/>
                <a:cs typeface="Avenir Next Condensed Demi Bold"/>
                <a:sym typeface="Avenir Next Condensed Demi Bold"/>
              </a:defRPr>
            </a:lvl1pPr>
          </a:lstStyle>
          <a:p>
            <a:pPr defTabSz="410740">
              <a:defRPr sz="1800">
                <a:solidFill>
                  <a:srgbClr val="000000"/>
                </a:solidFill>
              </a:defRPr>
            </a:pPr>
            <a:endParaRPr sz="1265" kern="0" dirty="0"/>
          </a:p>
        </p:txBody>
      </p:sp>
      <p:sp>
        <p:nvSpPr>
          <p:cNvPr id="20" name="Shape 39">
            <a:hlinkClick r:id="" action="ppaction://hlinkshowjump?jump=nextslide"/>
          </p:cNvPr>
          <p:cNvSpPr/>
          <p:nvPr/>
        </p:nvSpPr>
        <p:spPr>
          <a:xfrm>
            <a:off x="7331150" y="6354780"/>
            <a:ext cx="1591547" cy="328045"/>
          </a:xfrm>
          <a:prstGeom prst="roundRect">
            <a:avLst>
              <a:gd name="adj" fmla="val 27025"/>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Volgende</a:t>
            </a:r>
            <a:endParaRPr sz="1687" kern="0" dirty="0">
              <a:solidFill>
                <a:srgbClr val="FFFFFF"/>
              </a:solidFill>
              <a:latin typeface="Avenir Next Condensed"/>
              <a:sym typeface="Helvetica Light"/>
            </a:endParaRPr>
          </a:p>
        </p:txBody>
      </p:sp>
      <p:sp>
        <p:nvSpPr>
          <p:cNvPr id="13" name="Shape 39">
            <a:hlinkClick r:id="" action="ppaction://hlinkshowjump?jump=previousslide"/>
          </p:cNvPr>
          <p:cNvSpPr/>
          <p:nvPr/>
        </p:nvSpPr>
        <p:spPr>
          <a:xfrm>
            <a:off x="201909" y="6354779"/>
            <a:ext cx="1591547" cy="328045"/>
          </a:xfrm>
          <a:prstGeom prst="roundRect">
            <a:avLst>
              <a:gd name="adj" fmla="val 27025"/>
            </a:avLst>
          </a:prstGeom>
          <a:blipFill rotWithShape="1">
            <a:blip r:embed="rId3"/>
            <a:srcRect/>
            <a:tile tx="0" ty="0" sx="100000" sy="100000" flip="none" algn="tl"/>
          </a:blip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0740">
              <a:defRPr sz="2400">
                <a:solidFill>
                  <a:srgbClr val="FFFFFF"/>
                </a:solidFill>
              </a:defRPr>
            </a:pPr>
            <a:r>
              <a:rPr lang="nl-NL" sz="1687" kern="0" dirty="0">
                <a:solidFill>
                  <a:srgbClr val="FFFFFF"/>
                </a:solidFill>
                <a:latin typeface="Avenir Next Condensed"/>
                <a:sym typeface="Helvetica Light"/>
              </a:rPr>
              <a:t>Vorige</a:t>
            </a:r>
            <a:endParaRPr sz="1687" kern="0" dirty="0">
              <a:solidFill>
                <a:srgbClr val="FFFFFF"/>
              </a:solidFill>
              <a:latin typeface="Avenir Next Condensed"/>
              <a:sym typeface="Helvetica Light"/>
            </a:endParaRPr>
          </a:p>
        </p:txBody>
      </p:sp>
      <p:pic>
        <p:nvPicPr>
          <p:cNvPr id="16" name="pasted-image.pdf"/>
          <p:cNvPicPr/>
          <p:nvPr/>
        </p:nvPicPr>
        <p:blipFill>
          <a:blip r:embed="rId4"/>
          <a:stretch>
            <a:fillRect/>
          </a:stretch>
        </p:blipFill>
        <p:spPr>
          <a:xfrm>
            <a:off x="7964694" y="36749"/>
            <a:ext cx="1012172" cy="782148"/>
          </a:xfrm>
          <a:prstGeom prst="rect">
            <a:avLst/>
          </a:prstGeom>
          <a:ln w="12700">
            <a:miter lim="400000"/>
          </a:ln>
        </p:spPr>
      </p:pic>
      <p:pic>
        <p:nvPicPr>
          <p:cNvPr id="14" name="Picture 2" descr="G:\Mijn afbeeldingen\FINAL cirkel stappen\Dia3.GIF"/>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29626"/>
          <a:stretch/>
        </p:blipFill>
        <p:spPr bwMode="auto">
          <a:xfrm>
            <a:off x="-38031" y="907629"/>
            <a:ext cx="1131145" cy="120550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G:\Syta\OMaha\overzicht_tabel (1).pn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420293" y="2669542"/>
            <a:ext cx="8239513" cy="2909271"/>
          </a:xfrm>
          <a:prstGeom prst="rect">
            <a:avLst/>
          </a:prstGeom>
          <a:noFill/>
          <a:extLst>
            <a:ext uri="{909E8E84-426E-40DD-AFC4-6F175D3DCCD1}">
              <a14:hiddenFill xmlns:a14="http://schemas.microsoft.com/office/drawing/2010/main">
                <a:solidFill>
                  <a:srgbClr val="FFFFFF"/>
                </a:solidFill>
              </a14:hiddenFill>
            </a:ext>
          </a:extLst>
        </p:spPr>
      </p:pic>
      <p:sp>
        <p:nvSpPr>
          <p:cNvPr id="17" name="Rechthoek 16"/>
          <p:cNvSpPr/>
          <p:nvPr/>
        </p:nvSpPr>
        <p:spPr>
          <a:xfrm>
            <a:off x="1857996" y="264970"/>
            <a:ext cx="5599951" cy="406137"/>
          </a:xfrm>
          <a:prstGeom prst="rect">
            <a:avLst/>
          </a:prstGeom>
        </p:spPr>
        <p:txBody>
          <a:bodyPr wrap="square">
            <a:spAutoFit/>
          </a:bodyPr>
          <a:lstStyle/>
          <a:p>
            <a:pPr algn="ctr" defTabSz="410740">
              <a:defRPr sz="1800">
                <a:solidFill>
                  <a:srgbClr val="000000"/>
                </a:solidFill>
              </a:defRPr>
            </a:pPr>
            <a:r>
              <a:rPr lang="nl-NL" sz="2039" kern="0" dirty="0">
                <a:solidFill>
                  <a:srgbClr val="004F50"/>
                </a:solidFill>
                <a:sym typeface="Helvetica Light"/>
              </a:rPr>
              <a:t>Huidige situatie van mevrouw van Putten</a:t>
            </a:r>
          </a:p>
        </p:txBody>
      </p:sp>
    </p:spTree>
    <p:extLst>
      <p:ext uri="{BB962C8B-B14F-4D97-AF65-F5344CB8AC3E}">
        <p14:creationId xmlns:p14="http://schemas.microsoft.com/office/powerpoint/2010/main" val="464299655"/>
      </p:ext>
    </p:extLst>
  </p:cSld>
  <p:clrMapOvr>
    <a:masterClrMapping/>
  </p:clrMapOvr>
  <p:transition spd="med" advClick="0"/>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20788AF504C6B4A9342113C46AAA44D" ma:contentTypeVersion="16" ma:contentTypeDescription="Create a new document." ma:contentTypeScope="" ma:versionID="b2a1239ae6835cef38897aad592794f2">
  <xsd:schema xmlns:xsd="http://www.w3.org/2001/XMLSchema" xmlns:xs="http://www.w3.org/2001/XMLSchema" xmlns:p="http://schemas.microsoft.com/office/2006/metadata/properties" xmlns:ns2="305d43ed-c76b-4e84-80e8-8b667fabd720" xmlns:ns3="c1bd36ba-8a50-4431-9dd3-86e2a3ff3ba0" targetNamespace="http://schemas.microsoft.com/office/2006/metadata/properties" ma:root="true" ma:fieldsID="6e69bb7a3a94ef366f3d683d5a7a926b" ns2:_="" ns3:_="">
    <xsd:import namespace="305d43ed-c76b-4e84-80e8-8b667fabd720"/>
    <xsd:import namespace="c1bd36ba-8a50-4431-9dd3-86e2a3ff3ba0"/>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element ref="ns3:MediaLengthInSecon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05d43ed-c76b-4e84-80e8-8b667fabd720"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2cb2ae27-a39a-41df-873a-a7ebb93f6d9d}" ma:internalName="TaxCatchAll" ma:showField="CatchAllData" ma:web="305d43ed-c76b-4e84-80e8-8b667fabd720">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1bd36ba-8a50-4431-9dd3-86e2a3ff3ba0"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5d1b4be5-5a15-4e37-92bc-e1835c11a026"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05d43ed-c76b-4e84-80e8-8b667fabd720" xsi:nil="true"/>
    <lcf76f155ced4ddcb4097134ff3c332f xmlns="c1bd36ba-8a50-4431-9dd3-86e2a3ff3ba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004AA04-8150-47D1-9EAB-3184546EE3F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05d43ed-c76b-4e84-80e8-8b667fabd720"/>
    <ds:schemaRef ds:uri="c1bd36ba-8a50-4431-9dd3-86e2a3ff3ba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4CFEFE1-CE13-4E1B-849A-AEAAA19E6BAC}">
  <ds:schemaRefs>
    <ds:schemaRef ds:uri="http://schemas.microsoft.com/sharepoint/v3/contenttype/forms"/>
  </ds:schemaRefs>
</ds:datastoreItem>
</file>

<file path=customXml/itemProps3.xml><?xml version="1.0" encoding="utf-8"?>
<ds:datastoreItem xmlns:ds="http://schemas.openxmlformats.org/officeDocument/2006/customXml" ds:itemID="{5A23EECA-B62B-4356-852E-FC73129E6C27}">
  <ds:schemaRefs>
    <ds:schemaRef ds:uri="http://schemas.microsoft.com/office/2006/metadata/properties"/>
    <ds:schemaRef ds:uri="http://schemas.microsoft.com/office/infopath/2007/PartnerControls"/>
    <ds:schemaRef ds:uri="305d43ed-c76b-4e84-80e8-8b667fabd720"/>
    <ds:schemaRef ds:uri="c1bd36ba-8a50-4431-9dd3-86e2a3ff3ba0"/>
  </ds:schemaRefs>
</ds:datastoreItem>
</file>

<file path=docProps/app.xml><?xml version="1.0" encoding="utf-8"?>
<Properties xmlns="http://schemas.openxmlformats.org/officeDocument/2006/extended-properties" xmlns:vt="http://schemas.openxmlformats.org/officeDocument/2006/docPropsVTypes">
  <TotalTime>275</TotalTime>
  <Words>2412</Words>
  <Application>Microsoft Office PowerPoint</Application>
  <PresentationFormat>On-screen Show (4:3)</PresentationFormat>
  <Paragraphs>420</Paragraphs>
  <Slides>25</Slides>
  <Notes>4</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Stichting Sekondant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Ruiter, Dorien</dc:creator>
  <cp:lastModifiedBy>Roosen, Clémence</cp:lastModifiedBy>
  <cp:revision>28</cp:revision>
  <dcterms:created xsi:type="dcterms:W3CDTF">2015-10-30T11:09:23Z</dcterms:created>
  <dcterms:modified xsi:type="dcterms:W3CDTF">2023-05-22T08:25:50Z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0x010100220788AF504C6B4A9342113C46AAA44D</vt:lpwstr>
  </property>
  <property fmtid="{D5CDD505-2E9C-101B-9397-08002B2CF9AE}" pid="3" name="MediaServiceImageTags">
    <vt:lpwstr/>
  </property>
</Properties>
</file>